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charts/chart10.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olors1.xml" ContentType="application/vnd.ms-office.chartcolorstyle+xml"/>
  <Override PartName="/ppt/charts/colors10.xml" ContentType="application/vnd.ms-office.chartcolorstyle+xml"/>
  <Override PartName="/ppt/charts/colors2.xml" ContentType="application/vnd.ms-office.chartcolorstyle+xml"/>
  <Override PartName="/ppt/charts/colors3.xml" ContentType="application/vnd.ms-office.chartcolorstyle+xml"/>
  <Override PartName="/ppt/charts/colors4.xml" ContentType="application/vnd.ms-office.chartcolorstyle+xml"/>
  <Override PartName="/ppt/charts/colors5.xml" ContentType="application/vnd.ms-office.chartcolorstyle+xml"/>
  <Override PartName="/ppt/charts/colors6.xml" ContentType="application/vnd.ms-office.chartcolorstyle+xml"/>
  <Override PartName="/ppt/charts/colors7.xml" ContentType="application/vnd.ms-office.chartcolorstyle+xml"/>
  <Override PartName="/ppt/charts/colors8.xml" ContentType="application/vnd.ms-office.chartcolorstyle+xml"/>
  <Override PartName="/ppt/charts/colors9.xml" ContentType="application/vnd.ms-office.chartcolorstyle+xml"/>
  <Override PartName="/ppt/charts/style1.xml" ContentType="application/vnd.ms-office.chartstyle+xml"/>
  <Override PartName="/ppt/charts/style10.xml" ContentType="application/vnd.ms-office.chartstyle+xml"/>
  <Override PartName="/ppt/charts/style2.xml" ContentType="application/vnd.ms-office.chartstyle+xml"/>
  <Override PartName="/ppt/charts/style3.xml" ContentType="application/vnd.ms-office.chartstyle+xml"/>
  <Override PartName="/ppt/charts/style4.xml" ContentType="application/vnd.ms-office.chartstyle+xml"/>
  <Override PartName="/ppt/charts/style5.xml" ContentType="application/vnd.ms-office.chartstyle+xml"/>
  <Override PartName="/ppt/charts/style6.xml" ContentType="application/vnd.ms-office.chartstyle+xml"/>
  <Override PartName="/ppt/charts/style7.xml" ContentType="application/vnd.ms-office.chartstyle+xml"/>
  <Override PartName="/ppt/charts/style8.xml" ContentType="application/vnd.ms-office.chartstyle+xml"/>
  <Override PartName="/ppt/charts/style9.xml" ContentType="application/vnd.ms-office.chartstyle+xml"/>
  <Override PartName="/ppt/notesMasters/notesMaster1.xml" ContentType="application/vnd.openxmlformats-officedocument.presentationml.notesMaster+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53"/>
  </p:notesMasterIdLst>
  <p:sldIdLst>
    <p:sldId id="257" r:id="rId2"/>
    <p:sldId id="738" r:id="rId7"/>
    <p:sldId id="739" r:id="rId8"/>
    <p:sldId id="740" r:id="rId11"/>
    <p:sldId id="648" r:id="rId12"/>
    <p:sldId id="649" r:id="rId13"/>
    <p:sldId id="650" r:id="rId14"/>
    <p:sldId id="651" r:id="rId15"/>
    <p:sldId id="652" r:id="rId16"/>
    <p:sldId id="653" r:id="rId17"/>
    <p:sldId id="655" r:id="rId18"/>
    <p:sldId id="654" r:id="rId19"/>
    <p:sldId id="656" r:id="rId20"/>
    <p:sldId id="657" r:id="rId21"/>
    <p:sldId id="658" r:id="rId22"/>
    <p:sldId id="659" r:id="rId23"/>
    <p:sldId id="660" r:id="rId24"/>
    <p:sldId id="661" r:id="rId25"/>
    <p:sldId id="662" r:id="rId26"/>
    <p:sldId id="663" r:id="rId27"/>
    <p:sldId id="664" r:id="rId28"/>
    <p:sldId id="665" r:id="rId29"/>
    <p:sldId id="666" r:id="rId30"/>
    <p:sldId id="667" r:id="rId31"/>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1A1"/>
    <a:srgbClr val="025565"/>
    <a:srgbClr val="015969"/>
    <a:srgbClr val="CCDEE1"/>
    <a:srgbClr val="3A6E31"/>
    <a:srgbClr val="E06C00"/>
    <a:srgbClr val="8DC5CB"/>
    <a:srgbClr val="2AA8B0"/>
    <a:srgbClr val="F2955A"/>
    <a:srgbClr val="EA590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01"/>
    <p:restoredTop sz="94422"/>
  </p:normalViewPr>
  <p:slideViewPr>
    <p:cSldViewPr snapToObjects="1">
      <p:cViewPr varScale="1">
        <p:scale>
          <a:sx n="116" d="100"/>
          <a:sy n="116" d="100"/>
        </p:scale>
        <p:origin x="1648" y="19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2" Type="http://schemas.openxmlformats.org/officeDocument/2006/relationships/slide" Target="slides/slid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30" Type="http://schemas.openxmlformats.org/officeDocument/2006/relationships/slide" Target="slides/slide29.xml"/><Relationship Id="rId31" Type="http://schemas.openxmlformats.org/officeDocument/2006/relationships/slide" Target="slides/slide30.xml"/><Relationship Id="rId53" Type="http://schemas.openxmlformats.org/officeDocument/2006/relationships/notesMaster" Target="notesMasters/notesMaster1.xml"/><Relationship Id="rId54" Type="http://schemas.openxmlformats.org/officeDocument/2006/relationships/presProps" Target="presProps.xml"/><Relationship Id="rId55" Type="http://schemas.openxmlformats.org/officeDocument/2006/relationships/viewProps" Target="viewProps.xml"/><Relationship Id="rId56" Type="http://schemas.openxmlformats.org/officeDocument/2006/relationships/theme" Target="theme/theme1.xml"/><Relationship Id="rId57" Type="http://schemas.openxmlformats.org/officeDocument/2006/relationships/tableStyles" Target="tableStyles.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kalkylblad.xlsx"/></Relationships>
</file>

<file path=ppt/charts/_rels/chart10.xml.rels><?xml version='1.0' encoding='UTF-8' standalone='yes'?>
<Relationships xmlns="http://schemas.openxmlformats.org/package/2006/relationships"><Relationship Id="rId1" Type="http://schemas.microsoft.com/office/2011/relationships/chartStyle" Target="style10.xml"/><Relationship Id="rId2" Type="http://schemas.microsoft.com/office/2011/relationships/chartColorStyle" Target="colors10.xml"/><Relationship Id="rId3" Type="http://schemas.openxmlformats.org/officeDocument/2006/relationships/package" Target="../embeddings/Microsoft_Excel-kalkylblad9.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kalkylblad1.xlsx"/></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package" Target="../embeddings/Microsoft_Excel-kalkylblad2.xlsx"/></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package" Target="../embeddings/Microsoft_Excel-kalkylblad3.xlsx"/></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package" Target="../embeddings/Microsoft_Excel-kalkylblad4.xlsx"/></Relationships>
</file>

<file path=ppt/charts/_rels/chart6.xml.rels><?xml version='1.0' encoding='UTF-8' standalone='yes'?>
<Relationships xmlns="http://schemas.openxmlformats.org/package/2006/relationships"><Relationship Id="rId1" Type="http://schemas.microsoft.com/office/2011/relationships/chartStyle" Target="style6.xml"/><Relationship Id="rId2" Type="http://schemas.microsoft.com/office/2011/relationships/chartColorStyle" Target="colors6.xml"/><Relationship Id="rId3" Type="http://schemas.openxmlformats.org/officeDocument/2006/relationships/package" Target="../embeddings/Microsoft_Excel-kalkylblad5.xlsx"/></Relationships>
</file>

<file path=ppt/charts/_rels/chart7.xml.rels><?xml version='1.0' encoding='UTF-8' standalone='yes'?>
<Relationships xmlns="http://schemas.openxmlformats.org/package/2006/relationships"><Relationship Id="rId1" Type="http://schemas.microsoft.com/office/2011/relationships/chartStyle" Target="style7.xml"/><Relationship Id="rId2" Type="http://schemas.microsoft.com/office/2011/relationships/chartColorStyle" Target="colors7.xml"/><Relationship Id="rId3" Type="http://schemas.openxmlformats.org/officeDocument/2006/relationships/package" Target="../embeddings/Microsoft_Excel-kalkylblad6.xlsx"/></Relationships>
</file>

<file path=ppt/charts/_rels/chart8.xml.rels><?xml version='1.0' encoding='UTF-8' standalone='yes'?>
<Relationships xmlns="http://schemas.openxmlformats.org/package/2006/relationships"><Relationship Id="rId1" Type="http://schemas.microsoft.com/office/2011/relationships/chartStyle" Target="style8.xml"/><Relationship Id="rId2" Type="http://schemas.microsoft.com/office/2011/relationships/chartColorStyle" Target="colors8.xml"/><Relationship Id="rId3" Type="http://schemas.openxmlformats.org/officeDocument/2006/relationships/package" Target="../embeddings/Microsoft_Excel-kalkylblad7.xlsx"/></Relationships>
</file>

<file path=ppt/charts/_rels/chart9.xml.rels><?xml version='1.0' encoding='UTF-8' standalone='yes'?>
<Relationships xmlns="http://schemas.openxmlformats.org/package/2006/relationships"><Relationship Id="rId1" Type="http://schemas.microsoft.com/office/2011/relationships/chartStyle" Target="style9.xml"/><Relationship Id="rId2" Type="http://schemas.microsoft.com/office/2011/relationships/chartColorStyle" Target="colors9.xml"/><Relationship Id="rId3" Type="http://schemas.openxmlformats.org/officeDocument/2006/relationships/package" Target="../embeddings/Microsoft_Excel-kalkylblad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2022</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0.9090909090909092</c:v>
                </c:pt>
                <c:pt idx="1">
                  <c:v>0.0</c:v>
                </c:pt>
                <c:pt idx="2">
                  <c:v>0.0909090909090909</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2022</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6573-404A-A80C-B22F38B54972}"/>
              </c:ext>
            </c:extLst>
          </c:dPt>
          <c:dPt>
            <c:idx val="6"/>
            <c:invertIfNegative val="0"/>
            <c:bubble3D val="0"/>
            <c:spPr>
              <a:solidFill>
                <a:srgbClr val="0071A1"/>
              </a:solidFill>
              <a:ln>
                <a:noFill/>
              </a:ln>
              <a:effectLst/>
            </c:spPr>
            <c:extLst>
              <c:ext xmlns:c16="http://schemas.microsoft.com/office/drawing/2014/chart" uri="{C3380CC4-5D6E-409C-BE32-E72D297353CC}">
                <c16:uniqueId val="{00000003-6573-404A-A80C-B22F38B54972}"/>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0.8181818181818182</c:v>
                </c:pt>
                <c:pt idx="1">
                  <c:v>0.1818181818181818</c:v>
                </c:pt>
                <c:pt idx="2">
                  <c:v>0.0</c:v>
                </c:pt>
              </c:numCache>
            </c:numRef>
          </c:val>
          <c:extLst>
            <c:ext xmlns:c16="http://schemas.microsoft.com/office/drawing/2014/chart" uri="{C3380CC4-5D6E-409C-BE32-E72D297353CC}">
              <c16:uniqueId val="{00000004-6573-404A-A80C-B22F38B54972}"/>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2022</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0.9090909090909092</c:v>
                </c:pt>
                <c:pt idx="1">
                  <c:v>0.0909090909090909</c:v>
                </c:pt>
                <c:pt idx="2">
                  <c:v>0.0</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2022</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5812-4D40-80B5-09C36B82B7A6}"/>
              </c:ext>
            </c:extLst>
          </c:dPt>
          <c:dPt>
            <c:idx val="6"/>
            <c:invertIfNegative val="0"/>
            <c:bubble3D val="0"/>
            <c:spPr>
              <a:solidFill>
                <a:srgbClr val="0071A1"/>
              </a:solidFill>
              <a:ln>
                <a:noFill/>
              </a:ln>
              <a:effectLst/>
            </c:spPr>
            <c:extLst>
              <c:ext xmlns:c16="http://schemas.microsoft.com/office/drawing/2014/chart" uri="{C3380CC4-5D6E-409C-BE32-E72D297353CC}">
                <c16:uniqueId val="{00000003-5812-4D40-80B5-09C36B82B7A6}"/>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0.7272727272727273</c:v>
                </c:pt>
                <c:pt idx="1">
                  <c:v>0.1818181818181818</c:v>
                </c:pt>
                <c:pt idx="2">
                  <c:v>0.0909090909090909</c:v>
                </c:pt>
              </c:numCache>
            </c:numRef>
          </c:val>
          <c:extLst>
            <c:ext xmlns:c16="http://schemas.microsoft.com/office/drawing/2014/chart" uri="{C3380CC4-5D6E-409C-BE32-E72D297353CC}">
              <c16:uniqueId val="{00000004-5812-4D40-80B5-09C36B82B7A6}"/>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2022</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A45C-A94C-9432-B280276FEA48}"/>
              </c:ext>
            </c:extLst>
          </c:dPt>
          <c:dPt>
            <c:idx val="6"/>
            <c:invertIfNegative val="0"/>
            <c:bubble3D val="0"/>
            <c:spPr>
              <a:solidFill>
                <a:srgbClr val="0071A1"/>
              </a:solidFill>
              <a:ln>
                <a:noFill/>
              </a:ln>
              <a:effectLst/>
            </c:spPr>
            <c:extLst>
              <c:ext xmlns:c16="http://schemas.microsoft.com/office/drawing/2014/chart" uri="{C3380CC4-5D6E-409C-BE32-E72D297353CC}">
                <c16:uniqueId val="{00000003-A45C-A94C-9432-B280276FEA48}"/>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0.9090909090909092</c:v>
                </c:pt>
                <c:pt idx="1">
                  <c:v>0.0</c:v>
                </c:pt>
                <c:pt idx="2">
                  <c:v>0.0909090909090909</c:v>
                </c:pt>
              </c:numCache>
            </c:numRef>
          </c:val>
          <c:extLst>
            <c:ext xmlns:c16="http://schemas.microsoft.com/office/drawing/2014/chart" uri="{C3380CC4-5D6E-409C-BE32-E72D297353CC}">
              <c16:uniqueId val="{00000004-A45C-A94C-9432-B280276FEA48}"/>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2022</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2E25-0047-A27B-2FF51A0B3603}"/>
              </c:ext>
            </c:extLst>
          </c:dPt>
          <c:dPt>
            <c:idx val="6"/>
            <c:invertIfNegative val="0"/>
            <c:bubble3D val="0"/>
            <c:spPr>
              <a:solidFill>
                <a:srgbClr val="0071A1"/>
              </a:solidFill>
              <a:ln>
                <a:noFill/>
              </a:ln>
              <a:effectLst/>
            </c:spPr>
            <c:extLst>
              <c:ext xmlns:c16="http://schemas.microsoft.com/office/drawing/2014/chart" uri="{C3380CC4-5D6E-409C-BE32-E72D297353CC}">
                <c16:uniqueId val="{00000003-2E25-0047-A27B-2FF51A0B3603}"/>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0.8181818181818182</c:v>
                </c:pt>
                <c:pt idx="1">
                  <c:v>0.1818181818181818</c:v>
                </c:pt>
                <c:pt idx="2">
                  <c:v>0.0</c:v>
                </c:pt>
              </c:numCache>
            </c:numRef>
          </c:val>
          <c:extLst>
            <c:ext xmlns:c16="http://schemas.microsoft.com/office/drawing/2014/chart" uri="{C3380CC4-5D6E-409C-BE32-E72D297353CC}">
              <c16:uniqueId val="{00000004-2E25-0047-A27B-2FF51A0B3603}"/>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2022</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9D12-5F42-8C2E-EC79643BFFCC}"/>
              </c:ext>
            </c:extLst>
          </c:dPt>
          <c:dPt>
            <c:idx val="6"/>
            <c:invertIfNegative val="0"/>
            <c:bubble3D val="0"/>
            <c:spPr>
              <a:solidFill>
                <a:srgbClr val="0071A1"/>
              </a:solidFill>
              <a:ln>
                <a:noFill/>
              </a:ln>
              <a:effectLst/>
            </c:spPr>
            <c:extLst>
              <c:ext xmlns:c16="http://schemas.microsoft.com/office/drawing/2014/chart" uri="{C3380CC4-5D6E-409C-BE32-E72D297353CC}">
                <c16:uniqueId val="{00000003-9D12-5F42-8C2E-EC79643BFFCC}"/>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0.8181818181818182</c:v>
                </c:pt>
                <c:pt idx="1">
                  <c:v>0.1818181818181818</c:v>
                </c:pt>
                <c:pt idx="2">
                  <c:v>0.0</c:v>
                </c:pt>
              </c:numCache>
            </c:numRef>
          </c:val>
          <c:extLst>
            <c:ext xmlns:c16="http://schemas.microsoft.com/office/drawing/2014/chart" uri="{C3380CC4-5D6E-409C-BE32-E72D297353CC}">
              <c16:uniqueId val="{00000004-9D12-5F42-8C2E-EC79643BFFCC}"/>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2022</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4448-9A4E-8929-9AD71424034A}"/>
              </c:ext>
            </c:extLst>
          </c:dPt>
          <c:dPt>
            <c:idx val="6"/>
            <c:invertIfNegative val="0"/>
            <c:bubble3D val="0"/>
            <c:spPr>
              <a:solidFill>
                <a:srgbClr val="0071A1"/>
              </a:solidFill>
              <a:ln>
                <a:noFill/>
              </a:ln>
              <a:effectLst/>
            </c:spPr>
            <c:extLst>
              <c:ext xmlns:c16="http://schemas.microsoft.com/office/drawing/2014/chart" uri="{C3380CC4-5D6E-409C-BE32-E72D297353CC}">
                <c16:uniqueId val="{00000003-4448-9A4E-8929-9AD71424034A}"/>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0.9090909090909092</c:v>
                </c:pt>
                <c:pt idx="1">
                  <c:v>0.0909090909090909</c:v>
                </c:pt>
                <c:pt idx="2">
                  <c:v>0.0</c:v>
                </c:pt>
              </c:numCache>
            </c:numRef>
          </c:val>
          <c:extLst>
            <c:ext xmlns:c16="http://schemas.microsoft.com/office/drawing/2014/chart" uri="{C3380CC4-5D6E-409C-BE32-E72D297353CC}">
              <c16:uniqueId val="{00000004-4448-9A4E-8929-9AD71424034A}"/>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2022</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2291-D34C-ABA3-2DD33F4A400E}"/>
              </c:ext>
            </c:extLst>
          </c:dPt>
          <c:dPt>
            <c:idx val="6"/>
            <c:invertIfNegative val="0"/>
            <c:bubble3D val="0"/>
            <c:spPr>
              <a:solidFill>
                <a:srgbClr val="0071A1"/>
              </a:solidFill>
              <a:ln>
                <a:noFill/>
              </a:ln>
              <a:effectLst/>
            </c:spPr>
            <c:extLst>
              <c:ext xmlns:c16="http://schemas.microsoft.com/office/drawing/2014/chart" uri="{C3380CC4-5D6E-409C-BE32-E72D297353CC}">
                <c16:uniqueId val="{00000003-2291-D34C-ABA3-2DD33F4A400E}"/>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Aldrig</c:v>
                </c:pt>
                <c:pt idx="1">
                  <c:v>Ibland</c:v>
                </c:pt>
                <c:pt idx="2">
                  <c:v>Ofta</c:v>
                </c:pt>
                <c:pt idx="3">
                  <c:v/>
                </c:pt>
                <c:pt idx="4">
                  <c:v/>
                </c:pt>
                <c:pt idx="5">
                  <c:v/>
                </c:pt>
              </c:strCache>
            </c:strRef>
          </c:cat>
          <c:val>
            <c:numRef>
              <c:f>Sheet1!$B$2:$B$4</c:f>
              <c:numCache>
                <c:formatCode>General</c:formatCode>
                <c:ptCount val="3"/>
                <c:pt idx="0">
                  <c:v>0.8181818181818182</c:v>
                </c:pt>
                <c:pt idx="1">
                  <c:v>0.1818181818181818</c:v>
                </c:pt>
                <c:pt idx="2">
                  <c:v>0.0</c:v>
                </c:pt>
              </c:numCache>
            </c:numRef>
          </c:val>
          <c:extLst>
            <c:ext xmlns:c16="http://schemas.microsoft.com/office/drawing/2014/chart" uri="{C3380CC4-5D6E-409C-BE32-E72D297353CC}">
              <c16:uniqueId val="{00000004-2291-D34C-ABA3-2DD33F4A400E}"/>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2022</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100A-C64F-9CF2-5A2D65D2A156}"/>
              </c:ext>
            </c:extLst>
          </c:dPt>
          <c:dPt>
            <c:idx val="6"/>
            <c:invertIfNegative val="0"/>
            <c:bubble3D val="0"/>
            <c:spPr>
              <a:solidFill>
                <a:srgbClr val="0071A1"/>
              </a:solidFill>
              <a:ln>
                <a:noFill/>
              </a:ln>
              <a:effectLst/>
            </c:spPr>
            <c:extLst>
              <c:ext xmlns:c16="http://schemas.microsoft.com/office/drawing/2014/chart" uri="{C3380CC4-5D6E-409C-BE32-E72D297353CC}">
                <c16:uniqueId val="{00000003-100A-C64F-9CF2-5A2D65D2A156}"/>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Nej</c:v>
                </c:pt>
                <c:pt idx="2">
                  <c:v/>
                </c:pt>
                <c:pt idx="3">
                  <c:v/>
                </c:pt>
                <c:pt idx="4">
                  <c:v/>
                </c:pt>
                <c:pt idx="5">
                  <c:v/>
                </c:pt>
              </c:strCache>
            </c:strRef>
          </c:cat>
          <c:val>
            <c:numRef>
              <c:f>Sheet1!$B$2:$B$3</c:f>
              <c:numCache>
                <c:formatCode>General</c:formatCode>
                <c:ptCount val="2"/>
                <c:pt idx="0">
                  <c:v>0.9090909090909092</c:v>
                </c:pt>
                <c:pt idx="1">
                  <c:v>0.0909090909090909</c:v>
                </c:pt>
              </c:numCache>
            </c:numRef>
          </c:val>
          <c:extLst>
            <c:ext xmlns:c16="http://schemas.microsoft.com/office/drawing/2014/chart" uri="{C3380CC4-5D6E-409C-BE32-E72D297353CC}">
              <c16:uniqueId val="{00000004-100A-C64F-9CF2-5A2D65D2A156}"/>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C99F5C-CBF5-DF46-A547-7E4FFE295152}" type="datetimeFigureOut">
              <a:rPr lang="sv-SE"/>
              <a:t>2022-11-14</a:t>
            </a:fld>
            <a:endParaRPr lang="sv-SE"/>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A202B6-01B5-D644-AEF6-2AC400292CD8}" type="slidenum">
              <a:rPr/>
              <a:t>‹#›</a:t>
            </a:fld>
            <a:endParaRPr lang="sv-SE"/>
          </a:p>
        </p:txBody>
      </p:sp>
    </p:spTree>
    <p:extLst>
      <p:ext uri="{BB962C8B-B14F-4D97-AF65-F5344CB8AC3E}">
        <p14:creationId xmlns:p14="http://schemas.microsoft.com/office/powerpoint/2010/main" val="1014046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6</a:t>
            </a:fld>
            <a:endParaRPr lang="sv-SE"/>
          </a:p>
        </p:txBody>
      </p:sp>
    </p:spTree>
    <p:extLst>
      <p:ext uri="{BB962C8B-B14F-4D97-AF65-F5344CB8AC3E}">
        <p14:creationId xmlns:p14="http://schemas.microsoft.com/office/powerpoint/2010/main" val="683253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7</a:t>
            </a:fld>
            <a:endParaRPr lang="sv-SE"/>
          </a:p>
        </p:txBody>
      </p:sp>
    </p:spTree>
    <p:extLst>
      <p:ext uri="{BB962C8B-B14F-4D97-AF65-F5344CB8AC3E}">
        <p14:creationId xmlns:p14="http://schemas.microsoft.com/office/powerpoint/2010/main" val="1252726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AE478E9F-EA97-584B-A2E9-A3C9F49DCB73}"/>
              </a:ext>
            </a:extLst>
          </p:cNvPr>
          <p:cNvSpPr>
            <a:spLocks noGrp="1"/>
          </p:cNvSpPr>
          <p:nvPr>
            <p:ph type="title"/>
          </p:nvPr>
        </p:nvSpPr>
        <p:spPr/>
        <p:txBody>
          <a:bodyPr/>
          <a:lstStyle/>
          <a:p>
            <a:r>
              <a:rPr lang="en-US" dirty="0"/>
              <a:t>Click to edit Master title style</a:t>
            </a:r>
            <a:endParaRPr lang="sv-SE" dirty="0"/>
          </a:p>
        </p:txBody>
      </p:sp>
      <p:sp>
        <p:nvSpPr>
          <p:cNvPr id="15" name="Slide Number Placeholder 14">
            <a:extLst>
              <a:ext uri="{FF2B5EF4-FFF2-40B4-BE49-F238E27FC236}">
                <a16:creationId xmlns:a16="http://schemas.microsoft.com/office/drawing/2014/main" id="{D44DBCCD-EA1F-1546-9FCF-0E871F458856}"/>
              </a:ext>
            </a:extLst>
          </p:cNvPr>
          <p:cNvSpPr>
            <a:spLocks noGrp="1"/>
          </p:cNvSpPr>
          <p:nvPr>
            <p:ph type="sldNum" sz="quarter" idx="11"/>
          </p:nvPr>
        </p:nvSpPr>
        <p:spPr>
          <a:xfrm>
            <a:off x="2792760" y="6356352"/>
            <a:ext cx="2228850" cy="365125"/>
          </a:xfrm>
        </p:spPr>
        <p:txBody>
          <a:bodyPr/>
          <a:lstStyle/>
          <a:p>
            <a:fld id="{35DC3D6C-A556-0D48-B15A-DD8A2D5F88FC}"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8623" y="735981"/>
            <a:ext cx="8543925" cy="26333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DC3D6C-A556-0D48-B15A-DD8A2D5F88FC}" type="slidenum">
              <a:rPr/>
              <a:t>‹#›</a:t>
            </a:fld>
            <a:endParaRPr lang="sv-SE"/>
          </a:p>
        </p:txBody>
      </p:sp>
    </p:spTree>
    <p:extLst>
      <p:ext uri="{BB962C8B-B14F-4D97-AF65-F5344CB8AC3E}">
        <p14:creationId xmlns:p14="http://schemas.microsoft.com/office/powerpoint/2010/main" val="946732147"/>
      </p:ext>
    </p:extLst>
  </p:cSld>
  <p:clrMap bg1="lt1" tx1="dk1" bg2="lt2" tx2="dk2" accent1="accent1" accent2="accent2" accent3="accent3" accent4="accent4" accent5="accent5" accent6="accent6" hlink="hlink" folHlink="folHlink"/>
  <p:sldLayoutIdLst>
    <p:sldLayoutId id="2147483661" r:id="rId1"/>
    <p:sldLayoutId id="2147483667" r:id="rId2"/>
  </p:sldLayoutIdLst>
  <p:hf hdr="0" dt="0"/>
  <p:txStyles>
    <p:titleStyle>
      <a:lvl1pPr algn="l" defTabSz="914400" rtl="0" eaLnBrk="1" latinLnBrk="0" hangingPunct="1">
        <a:lnSpc>
          <a:spcPct val="90000"/>
        </a:lnSpc>
        <a:spcBef>
          <a:spcPct val="0"/>
        </a:spcBef>
        <a:buNone/>
        <a:defRPr sz="2000" b="1" i="0" kern="1200">
          <a:solidFill>
            <a:schemeClr val="tx1"/>
          </a:solidFill>
          <a:latin typeface="Arial Black" panose="020B0604020202020204" pitchFamily="34" charset="0"/>
          <a:ea typeface="+mj-ea"/>
          <a:cs typeface="Arial Black"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skr.se/skr/tjanster/oppnajamforelser/socialtjanstbrukarundersokningar/brukarundersokningfunktionshinder.11638.html" TargetMode="External"/><Relationship Id="rId4" Type="http://schemas.openxmlformats.org/officeDocument/2006/relationships/hyperlink" Target="http://www.enkatfabriken.se/skr"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824156" y="2492896"/>
            <a:ext cx="8248508" cy="59144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Sysselsättning SoL</a:t>
            </a:r>
            <a:endParaRPr lang="sv-SE" sz="2400" b="1" kern="0" dirty="0">
              <a:solidFill>
                <a:srgbClr val="231F20"/>
              </a:solidFill>
              <a:latin typeface="Arial Black" charset="0"/>
              <a:ea typeface="Arial Black" charset="0"/>
              <a:cs typeface="Arial Black" charset="0"/>
            </a:endParaRPr>
          </a:p>
        </p:txBody>
      </p:sp>
      <p:sp>
        <p:nvSpPr>
          <p:cNvPr id="16" name="Underrubrik 2">
            <a:extLst>
              <a:ext uri="{FF2B5EF4-FFF2-40B4-BE49-F238E27FC236}">
                <a16:creationId xmlns:a16="http://schemas.microsoft.com/office/drawing/2014/main" id="{378DBFEB-4C66-B04B-A4CE-5988880B2B2C}"/>
              </a:ext>
            </a:extLst>
          </p:cNvPr>
          <p:cNvSpPr txBox="1">
            <a:spLocks/>
          </p:cNvSpPr>
          <p:nvPr/>
        </p:nvSpPr>
        <p:spPr bwMode="auto">
          <a:xfrm>
            <a:off x="837646" y="3342312"/>
            <a:ext cx="7571738" cy="145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noProof="1">
                <a:solidFill>
                  <a:srgbClr val="231F20"/>
                </a:solidFill>
                <a:latin typeface="Arial Black" charset="0"/>
                <a:ea typeface="Arial Black" charset="0"/>
                <a:cs typeface="Arial Black" charset="0"/>
              </a:rPr>
              <a:t>Sundbyberg, Sysselsättning SoL</a:t>
            </a:r>
            <a:endParaRPr lang="sv-SE" sz="2000" b="1" kern="0" dirty="0">
              <a:solidFill>
                <a:srgbClr val="231F20"/>
              </a:solidFill>
              <a:latin typeface="Arial Black" charset="0"/>
              <a:ea typeface="Arial Black" charset="0"/>
              <a:cs typeface="Arial Black" charset="0"/>
            </a:endParaRPr>
          </a:p>
        </p:txBody>
      </p:sp>
      <p:pic>
        <p:nvPicPr>
          <p:cNvPr id="18" name="Picture 2" descr="Foton, ladda ner - SKR">
            <a:extLst>
              <a:ext uri="{FF2B5EF4-FFF2-40B4-BE49-F238E27FC236}">
                <a16:creationId xmlns:a16="http://schemas.microsoft.com/office/drawing/2014/main" id="{E8A39B2E-9480-8C45-A96E-E0598F0377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504" y="372531"/>
            <a:ext cx="1333741" cy="55016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a:extLst>
              <a:ext uri="{FF2B5EF4-FFF2-40B4-BE49-F238E27FC236}">
                <a16:creationId xmlns:a16="http://schemas.microsoft.com/office/drawing/2014/main" id="{103FEA5F-FD89-3B48-8C0B-BB314FEAD4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6150" y="233225"/>
            <a:ext cx="778618" cy="693568"/>
          </a:xfrm>
          <a:prstGeom prst="rect">
            <a:avLst/>
          </a:prstGeom>
        </p:spPr>
      </p:pic>
      <p:pic>
        <p:nvPicPr>
          <p:cNvPr id="19" name="Picture 18" descr="183.jpg"/>
          <p:cNvPicPr>
            <a:picLocks noChangeAspect="1"/>
          </p:cNvPicPr>
          <p:nvPr/>
        </p:nvPicPr>
        <p:blipFill>
          <a:blip r:embed="rId4"/>
          <a:stretch>
            <a:fillRect/>
          </a:stretch>
        </p:blipFill>
        <p:spPr>
          <a:xfrm>
            <a:off x="824400" y="4806000"/>
            <a:ext cx="2052000" cy="2052000"/>
          </a:xfrm>
          <a:prstGeom prst="rect">
            <a:avLst/>
          </a:prstGeom>
        </p:spPr>
      </p:pic>
    </p:spTree>
    <p:extLst>
      <p:ext uri="{BB962C8B-B14F-4D97-AF65-F5344CB8AC3E}">
        <p14:creationId xmlns:p14="http://schemas.microsoft.com/office/powerpoint/2010/main" val="1020854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3224808" y="3245135"/>
            <a:ext cx="8248508" cy="3677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92500" lnSpcReduction="20000"/>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Resultat</a:t>
            </a:r>
            <a:endParaRPr lang="sv-SE" sz="2400" b="1" kern="0" dirty="0">
              <a:solidFill>
                <a:srgbClr val="231F20"/>
              </a:solidFill>
              <a:latin typeface="Arial Black" charset="0"/>
              <a:ea typeface="Arial Black" charset="0"/>
              <a:cs typeface="Arial Black" charset="0"/>
            </a:endParaRPr>
          </a:p>
        </p:txBody>
      </p:sp>
      <p:sp>
        <p:nvSpPr>
          <p:cNvPr id="3" name="Rektangel 2">
            <a:extLst>
              <a:ext uri="{FF2B5EF4-FFF2-40B4-BE49-F238E27FC236}">
                <a16:creationId xmlns:a16="http://schemas.microsoft.com/office/drawing/2014/main" id="{B14EF3C3-B03D-5239-EEB0-A5A325EFB70E}"/>
              </a:ext>
            </a:extLst>
          </p:cNvPr>
          <p:cNvSpPr/>
          <p:nvPr/>
        </p:nvSpPr>
        <p:spPr>
          <a:xfrm>
            <a:off x="0" y="372"/>
            <a:ext cx="2792760" cy="6858000"/>
          </a:xfrm>
          <a:prstGeom prst="rect">
            <a:avLst/>
          </a:prstGeom>
          <a:solidFill>
            <a:srgbClr val="0071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966908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11</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3823431646"/>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bestämma om saker som är viktiga för dig i din sysselsättning? Resultat för 2022</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Sysselsättning SoL: Sundbyberg, Sysselsättning SoL</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196166" y="6437948"/>
            <a:ext cx="2600392"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Antal svar: 11</a:t>
            </a:r>
          </a:p>
        </p:txBody>
      </p:sp>
    </p:spTree>
    <p:extLst>
      <p:ext uri="{BB962C8B-B14F-4D97-AF65-F5344CB8AC3E}">
        <p14:creationId xmlns:p14="http://schemas.microsoft.com/office/powerpoint/2010/main" val="3553844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12</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bestämma om saker som är viktiga för dig i din sysselsättning?</a:t>
            </a:r>
          </a:p>
        </p:txBody>
      </p:sp>
      <p:graphicFrame>
        <p:nvGraphicFramePr>
          <p:cNvPr id="6" name="Tabell 10">
            <a:extLst>
              <a:ext uri="{FF2B5EF4-FFF2-40B4-BE49-F238E27FC236}">
                <a16:creationId xmlns:a16="http://schemas.microsoft.com/office/drawing/2014/main" id="{D2BEE9F2-A2B6-1548-9A68-2B470D8107FF}"/>
              </a:ext>
            </a:extLst>
          </p:cNvPr>
          <p:cNvGraphicFramePr>
            <a:graphicFrameLocks noGrp="1"/>
          </p:cNvGraphicFramePr>
          <p:nvPr>
            <p:extLst>
              <p:ext uri="{D42A27DB-BD31-4B8C-83A1-F6EECF244321}">
                <p14:modId xmlns:p14="http://schemas.microsoft.com/office/powerpoint/2010/main" val="1570800109"/>
              </p:ext>
            </p:extLst>
          </p:nvPr>
        </p:nvGraphicFramePr>
        <p:xfrm>
          <a:off x="376541" y="2590291"/>
          <a:ext cx="9104400" cy="6674440"/>
        </p:xfrm>
        <a:graphic>
          <a:graphicData uri="http://schemas.openxmlformats.org/drawingml/2006/table">
            <a:tbl>
              <a:tblPr firstRow="1" bandRow="1">
                <a:tableStyleId>{5C22544A-7EE6-4342-B048-85BDC9FD1C3A}</a:tableStyleId>
              </a:tblPr>
              <a:tblGrid>
                <a:gridCol w="2138400">
                  <a:extLst>
                    <a:ext uri="{9D8B030D-6E8A-4147-A177-3AD203B41FA5}">
                      <a16:colId xmlns:a16="http://schemas.microsoft.com/office/drawing/2014/main" val="60862922"/>
                    </a:ext>
                  </a:extLst>
                </a:gridCol>
                <a:gridCol w="774000">
                  <a:extLst>
                    <a:ext uri="{9D8B030D-6E8A-4147-A177-3AD203B41FA5}">
                      <a16:colId xmlns:a16="http://schemas.microsoft.com/office/drawing/2014/main" val="665048079"/>
                    </a:ext>
                  </a:extLst>
                </a:gridCol>
                <a:gridCol w="774000">
                  <a:extLst>
                    <a:ext uri="{9D8B030D-6E8A-4147-A177-3AD203B41FA5}">
                      <a16:colId xmlns:a16="http://schemas.microsoft.com/office/drawing/2014/main" val="511478028"/>
                    </a:ext>
                  </a:extLst>
                </a:gridCol>
                <a:gridCol w="774000">
                  <a:extLst>
                    <a:ext uri="{9D8B030D-6E8A-4147-A177-3AD203B41FA5}">
                      <a16:colId xmlns:a16="http://schemas.microsoft.com/office/drawing/2014/main" val="3760542871"/>
                    </a:ext>
                  </a:extLst>
                </a:gridCol>
                <a:gridCol w="774000">
                  <a:extLst>
                    <a:ext uri="{9D8B030D-6E8A-4147-A177-3AD203B41FA5}">
                      <a16:colId xmlns:a16="http://schemas.microsoft.com/office/drawing/2014/main" val="462950667"/>
                    </a:ext>
                  </a:extLst>
                </a:gridCol>
                <a:gridCol w="774000">
                  <a:extLst>
                    <a:ext uri="{9D8B030D-6E8A-4147-A177-3AD203B41FA5}">
                      <a16:colId xmlns:a16="http://schemas.microsoft.com/office/drawing/2014/main" val="2461712625"/>
                    </a:ext>
                  </a:extLst>
                </a:gridCol>
                <a:gridCol w="774000">
                  <a:extLst>
                    <a:ext uri="{9D8B030D-6E8A-4147-A177-3AD203B41FA5}">
                      <a16:colId xmlns:a16="http://schemas.microsoft.com/office/drawing/2014/main" val="3961973622"/>
                    </a:ext>
                  </a:extLst>
                </a:gridCol>
                <a:gridCol w="774000">
                  <a:extLst>
                    <a:ext uri="{9D8B030D-6E8A-4147-A177-3AD203B41FA5}">
                      <a16:colId xmlns:a16="http://schemas.microsoft.com/office/drawing/2014/main" val="3779878620"/>
                    </a:ext>
                  </a:extLst>
                </a:gridCol>
                <a:gridCol w="774000">
                  <a:extLst>
                    <a:ext uri="{9D8B030D-6E8A-4147-A177-3AD203B41FA5}">
                      <a16:colId xmlns:a16="http://schemas.microsoft.com/office/drawing/2014/main" val="1832173635"/>
                    </a:ext>
                  </a:extLst>
                </a:gridCol>
                <a:gridCol w="774000">
                  <a:extLst>
                    <a:ext uri="{9D8B030D-6E8A-4147-A177-3AD203B41FA5}">
                      <a16:colId xmlns:a16="http://schemas.microsoft.com/office/drawing/2014/main" val="3006094766"/>
                    </a:ext>
                  </a:extLst>
                </a:gridCol>
              </a:tblGrid>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algn="ctr"/>
                      <a:r>
                        <a:rPr lang="sv-SE" sz="1200">
                          <a:solidFill>
                            <a:schemeClr val="tx1"/>
                          </a:solidFill>
                          <a:latin typeface="Arial" panose="020B0604020202020204" pitchFamily="34" charset="0"/>
                          <a:cs typeface="Arial" panose="020B0604020202020204" pitchFamily="34" charset="0"/>
                        </a:rPr>
                        <a:t>Sysselsättning SoL</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a:solidFill>
                            <a:schemeClr val="tx1"/>
                          </a:solidFill>
                          <a:latin typeface="Arial" panose="020B0604020202020204" pitchFamily="34" charset="0"/>
                          <a:cs typeface="Arial" panose="020B0604020202020204" pitchFamily="34" charset="0"/>
                        </a:rPr>
                        <a:t>Sysselsättning SoL 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algn="ctr"/>
                      <a:r>
                        <a:rPr lang="sv-SE" sz="120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a:solidFill>
                            <a:schemeClr val="tx1"/>
                          </a:solidFill>
                          <a:latin typeface="Arial" panose="020B0604020202020204" pitchFamily="34" charset="0"/>
                          <a:cs typeface="Arial" panose="020B0604020202020204" pitchFamily="34" charset="0"/>
                        </a:rPr>
                        <a:t>Antal svar</a:t>
                      </a:r>
                      <a:endParaRPr sz="1200" i="1">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30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2258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1855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1418</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91 %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89 %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91 %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89 %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90 %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81 %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81 %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78 %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
            </a:r>
            <a:endParaRPr sz="900" i="1">
              <a:latin typeface="Arial" panose="020B0604020202020204" pitchFamily="34" charset="0"/>
              <a:cs typeface="Arial" panose="020B0604020202020204" pitchFamily="34" charset="0"/>
            </a:endParaRP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Sysselsättning SoL: Sundbyberg, Sysselsättning SoL</a:t>
            </a:r>
          </a:p>
        </p:txBody>
      </p:sp>
    </p:spTree>
    <p:extLst>
      <p:ext uri="{BB962C8B-B14F-4D97-AF65-F5344CB8AC3E}">
        <p14:creationId xmlns:p14="http://schemas.microsoft.com/office/powerpoint/2010/main" val="3260578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13</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760656992"/>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i din sysselsättning? Resultat för 2022</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Sysselsättning SoL: Sundbyberg, Sysselsättning SoL</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196166" y="6437948"/>
            <a:ext cx="2600392"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Antal svar: 11</a:t>
            </a:r>
          </a:p>
        </p:txBody>
      </p:sp>
    </p:spTree>
    <p:extLst>
      <p:ext uri="{BB962C8B-B14F-4D97-AF65-F5344CB8AC3E}">
        <p14:creationId xmlns:p14="http://schemas.microsoft.com/office/powerpoint/2010/main" val="1046641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14</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i din sysselsättning?</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Sysselsättning SoL: Sundbyberg, Sysselsättning SoL</a:t>
            </a:r>
          </a:p>
        </p:txBody>
      </p:sp>
      <p:sp>
        <p:nvSpPr>
          <p:cNvPr id="9" name="textruta 8">
            <a:extLst>
              <a:ext uri="{FF2B5EF4-FFF2-40B4-BE49-F238E27FC236}">
                <a16:creationId xmlns:a16="http://schemas.microsoft.com/office/drawing/2014/main" id="{9745E1A5-BD55-6D4D-8F01-57DEACE23A8E}"/>
              </a:ext>
            </a:extLst>
          </p:cNvPr>
          <p:cNvSpPr txBox="1"/>
          <p:nvPr/>
        </p:nvSpPr>
        <p:spPr>
          <a:xfrm>
            <a:off x="416496" y="6437948"/>
            <a:ext cx="1120820"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
            </a:r>
            <a:endParaRPr sz="900" i="1">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A8A8AC51-5AF9-206F-8D88-A5C65B9B2800}"/>
              </a:ext>
            </a:extLst>
          </p:cNvPr>
          <p:cNvGraphicFramePr>
            <a:graphicFrameLocks noGrp="1"/>
          </p:cNvGraphicFramePr>
          <p:nvPr>
            <p:extLst>
              <p:ext uri="{D42A27DB-BD31-4B8C-83A1-F6EECF244321}">
                <p14:modId xmlns:p14="http://schemas.microsoft.com/office/powerpoint/2010/main" val="2281590215"/>
              </p:ext>
            </p:extLst>
          </p:nvPr>
        </p:nvGraphicFramePr>
        <p:xfrm>
          <a:off x="376541" y="2590291"/>
          <a:ext cx="9104400" cy="6674440"/>
        </p:xfrm>
        <a:graphic>
          <a:graphicData uri="http://schemas.openxmlformats.org/drawingml/2006/table">
            <a:tbl>
              <a:tblPr firstRow="1" bandRow="1">
                <a:tableStyleId>{5C22544A-7EE6-4342-B048-85BDC9FD1C3A}</a:tableStyleId>
              </a:tblPr>
              <a:tblGrid>
                <a:gridCol w="2138400">
                  <a:extLst>
                    <a:ext uri="{9D8B030D-6E8A-4147-A177-3AD203B41FA5}">
                      <a16:colId xmlns:a16="http://schemas.microsoft.com/office/drawing/2014/main" val="60862922"/>
                    </a:ext>
                  </a:extLst>
                </a:gridCol>
                <a:gridCol w="774000">
                  <a:extLst>
                    <a:ext uri="{9D8B030D-6E8A-4147-A177-3AD203B41FA5}">
                      <a16:colId xmlns:a16="http://schemas.microsoft.com/office/drawing/2014/main" val="665048079"/>
                    </a:ext>
                  </a:extLst>
                </a:gridCol>
                <a:gridCol w="774000">
                  <a:extLst>
                    <a:ext uri="{9D8B030D-6E8A-4147-A177-3AD203B41FA5}">
                      <a16:colId xmlns:a16="http://schemas.microsoft.com/office/drawing/2014/main" val="511478028"/>
                    </a:ext>
                  </a:extLst>
                </a:gridCol>
                <a:gridCol w="774000">
                  <a:extLst>
                    <a:ext uri="{9D8B030D-6E8A-4147-A177-3AD203B41FA5}">
                      <a16:colId xmlns:a16="http://schemas.microsoft.com/office/drawing/2014/main" val="3760542871"/>
                    </a:ext>
                  </a:extLst>
                </a:gridCol>
                <a:gridCol w="774000">
                  <a:extLst>
                    <a:ext uri="{9D8B030D-6E8A-4147-A177-3AD203B41FA5}">
                      <a16:colId xmlns:a16="http://schemas.microsoft.com/office/drawing/2014/main" val="462950667"/>
                    </a:ext>
                  </a:extLst>
                </a:gridCol>
                <a:gridCol w="774000">
                  <a:extLst>
                    <a:ext uri="{9D8B030D-6E8A-4147-A177-3AD203B41FA5}">
                      <a16:colId xmlns:a16="http://schemas.microsoft.com/office/drawing/2014/main" val="2461712625"/>
                    </a:ext>
                  </a:extLst>
                </a:gridCol>
                <a:gridCol w="774000">
                  <a:extLst>
                    <a:ext uri="{9D8B030D-6E8A-4147-A177-3AD203B41FA5}">
                      <a16:colId xmlns:a16="http://schemas.microsoft.com/office/drawing/2014/main" val="3961973622"/>
                    </a:ext>
                  </a:extLst>
                </a:gridCol>
                <a:gridCol w="774000">
                  <a:extLst>
                    <a:ext uri="{9D8B030D-6E8A-4147-A177-3AD203B41FA5}">
                      <a16:colId xmlns:a16="http://schemas.microsoft.com/office/drawing/2014/main" val="3779878620"/>
                    </a:ext>
                  </a:extLst>
                </a:gridCol>
                <a:gridCol w="774000">
                  <a:extLst>
                    <a:ext uri="{9D8B030D-6E8A-4147-A177-3AD203B41FA5}">
                      <a16:colId xmlns:a16="http://schemas.microsoft.com/office/drawing/2014/main" val="1832173635"/>
                    </a:ext>
                  </a:extLst>
                </a:gridCol>
                <a:gridCol w="774000">
                  <a:extLst>
                    <a:ext uri="{9D8B030D-6E8A-4147-A177-3AD203B41FA5}">
                      <a16:colId xmlns:a16="http://schemas.microsoft.com/office/drawing/2014/main" val="3006094766"/>
                    </a:ext>
                  </a:extLst>
                </a:gridCol>
              </a:tblGrid>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algn="ctr"/>
                      <a:r>
                        <a:rPr lang="sv-SE" sz="1200">
                          <a:solidFill>
                            <a:schemeClr val="tx1"/>
                          </a:solidFill>
                          <a:latin typeface="Arial" panose="020B0604020202020204" pitchFamily="34" charset="0"/>
                          <a:cs typeface="Arial" panose="020B0604020202020204" pitchFamily="34" charset="0"/>
                        </a:rPr>
                        <a:t>Sysselsättning SoL</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a:solidFill>
                            <a:schemeClr val="tx1"/>
                          </a:solidFill>
                          <a:latin typeface="Arial" panose="020B0604020202020204" pitchFamily="34" charset="0"/>
                          <a:cs typeface="Arial" panose="020B0604020202020204" pitchFamily="34" charset="0"/>
                        </a:rPr>
                        <a:t>Sysselsättning SoL 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algn="ctr"/>
                      <a:r>
                        <a:rPr lang="sv-SE" sz="120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a:solidFill>
                            <a:schemeClr val="tx1"/>
                          </a:solidFill>
                          <a:latin typeface="Arial" panose="020B0604020202020204" pitchFamily="34" charset="0"/>
                          <a:cs typeface="Arial" panose="020B0604020202020204" pitchFamily="34" charset="0"/>
                        </a:rPr>
                        <a:t>Antal svar</a:t>
                      </a:r>
                      <a:endParaRPr sz="1200" i="1">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30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2275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1859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1410</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91 %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83 %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91 %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83 %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83 %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90 %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88 %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87 %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1722505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15</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det du gör på din sysselsättning viktigt för dig? Resultat för 2022</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Sysselsättning SoL: Sundbyberg, Sysselsättning SoL</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200472" y="6433363"/>
            <a:ext cx="2728632"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Antal svar: 11</a:t>
            </a:r>
          </a:p>
        </p:txBody>
      </p:sp>
      <p:graphicFrame>
        <p:nvGraphicFramePr>
          <p:cNvPr id="2" name="Diagram 1">
            <a:extLst>
              <a:ext uri="{FF2B5EF4-FFF2-40B4-BE49-F238E27FC236}">
                <a16:creationId xmlns:a16="http://schemas.microsoft.com/office/drawing/2014/main" id="{6B7A0BFE-4AAF-7738-0BC1-F0244FFEB4FB}"/>
              </a:ext>
            </a:extLst>
          </p:cNvPr>
          <p:cNvGraphicFramePr/>
          <p:nvPr>
            <p:extLst>
              <p:ext uri="{D42A27DB-BD31-4B8C-83A1-F6EECF244321}">
                <p14:modId xmlns:p14="http://schemas.microsoft.com/office/powerpoint/2010/main" val="1140860547"/>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13180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16</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det du gör på din sysselsättning viktigt för dig?</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Sysselsättning SoL: Sundbyberg, Sysselsättning SoL</a:t>
            </a:r>
          </a:p>
        </p:txBody>
      </p:sp>
      <p:sp>
        <p:nvSpPr>
          <p:cNvPr id="9" name="textruta 8">
            <a:extLst>
              <a:ext uri="{FF2B5EF4-FFF2-40B4-BE49-F238E27FC236}">
                <a16:creationId xmlns:a16="http://schemas.microsoft.com/office/drawing/2014/main" id="{39F8C5F8-25B6-5347-BD3F-4423DFC38BC3}"/>
              </a:ext>
            </a:extLst>
          </p:cNvPr>
          <p:cNvSpPr txBox="1"/>
          <p:nvPr/>
        </p:nvSpPr>
        <p:spPr>
          <a:xfrm>
            <a:off x="416496" y="6437948"/>
            <a:ext cx="1184940"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
            </a:r>
            <a:endParaRPr sz="900" i="1">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E2E756EE-5356-B59C-5497-9BB3A1742403}"/>
              </a:ext>
            </a:extLst>
          </p:cNvPr>
          <p:cNvGraphicFramePr>
            <a:graphicFrameLocks noGrp="1"/>
          </p:cNvGraphicFramePr>
          <p:nvPr>
            <p:extLst>
              <p:ext uri="{D42A27DB-BD31-4B8C-83A1-F6EECF244321}">
                <p14:modId xmlns:p14="http://schemas.microsoft.com/office/powerpoint/2010/main" val="2095134676"/>
              </p:ext>
            </p:extLst>
          </p:nvPr>
        </p:nvGraphicFramePr>
        <p:xfrm>
          <a:off x="376541" y="2590291"/>
          <a:ext cx="9104400" cy="6857320"/>
        </p:xfrm>
        <a:graphic>
          <a:graphicData uri="http://schemas.openxmlformats.org/drawingml/2006/table">
            <a:tbl>
              <a:tblPr firstRow="1" bandRow="1">
                <a:tableStyleId>{5C22544A-7EE6-4342-B048-85BDC9FD1C3A}</a:tableStyleId>
              </a:tblPr>
              <a:tblGrid>
                <a:gridCol w="2138400">
                  <a:extLst>
                    <a:ext uri="{9D8B030D-6E8A-4147-A177-3AD203B41FA5}">
                      <a16:colId xmlns:a16="http://schemas.microsoft.com/office/drawing/2014/main" val="60862922"/>
                    </a:ext>
                  </a:extLst>
                </a:gridCol>
                <a:gridCol w="774000">
                  <a:extLst>
                    <a:ext uri="{9D8B030D-6E8A-4147-A177-3AD203B41FA5}">
                      <a16:colId xmlns:a16="http://schemas.microsoft.com/office/drawing/2014/main" val="665048079"/>
                    </a:ext>
                  </a:extLst>
                </a:gridCol>
                <a:gridCol w="774000">
                  <a:extLst>
                    <a:ext uri="{9D8B030D-6E8A-4147-A177-3AD203B41FA5}">
                      <a16:colId xmlns:a16="http://schemas.microsoft.com/office/drawing/2014/main" val="511478028"/>
                    </a:ext>
                  </a:extLst>
                </a:gridCol>
                <a:gridCol w="774000">
                  <a:extLst>
                    <a:ext uri="{9D8B030D-6E8A-4147-A177-3AD203B41FA5}">
                      <a16:colId xmlns:a16="http://schemas.microsoft.com/office/drawing/2014/main" val="3760542871"/>
                    </a:ext>
                  </a:extLst>
                </a:gridCol>
                <a:gridCol w="774000">
                  <a:extLst>
                    <a:ext uri="{9D8B030D-6E8A-4147-A177-3AD203B41FA5}">
                      <a16:colId xmlns:a16="http://schemas.microsoft.com/office/drawing/2014/main" val="462950667"/>
                    </a:ext>
                  </a:extLst>
                </a:gridCol>
                <a:gridCol w="774000">
                  <a:extLst>
                    <a:ext uri="{9D8B030D-6E8A-4147-A177-3AD203B41FA5}">
                      <a16:colId xmlns:a16="http://schemas.microsoft.com/office/drawing/2014/main" val="2461712625"/>
                    </a:ext>
                  </a:extLst>
                </a:gridCol>
                <a:gridCol w="774000">
                  <a:extLst>
                    <a:ext uri="{9D8B030D-6E8A-4147-A177-3AD203B41FA5}">
                      <a16:colId xmlns:a16="http://schemas.microsoft.com/office/drawing/2014/main" val="3961973622"/>
                    </a:ext>
                  </a:extLst>
                </a:gridCol>
                <a:gridCol w="774000">
                  <a:extLst>
                    <a:ext uri="{9D8B030D-6E8A-4147-A177-3AD203B41FA5}">
                      <a16:colId xmlns:a16="http://schemas.microsoft.com/office/drawing/2014/main" val="3779878620"/>
                    </a:ext>
                  </a:extLst>
                </a:gridCol>
                <a:gridCol w="774000">
                  <a:extLst>
                    <a:ext uri="{9D8B030D-6E8A-4147-A177-3AD203B41FA5}">
                      <a16:colId xmlns:a16="http://schemas.microsoft.com/office/drawing/2014/main" val="1832173635"/>
                    </a:ext>
                  </a:extLst>
                </a:gridCol>
                <a:gridCol w="774000">
                  <a:extLst>
                    <a:ext uri="{9D8B030D-6E8A-4147-A177-3AD203B41FA5}">
                      <a16:colId xmlns:a16="http://schemas.microsoft.com/office/drawing/2014/main" val="3006094766"/>
                    </a:ext>
                  </a:extLst>
                </a:gridCol>
              </a:tblGrid>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algn="ctr"/>
                      <a:r>
                        <a:rPr lang="sv-SE" sz="1200">
                          <a:solidFill>
                            <a:schemeClr val="tx1"/>
                          </a:solidFill>
                          <a:latin typeface="Arial" panose="020B0604020202020204" pitchFamily="34" charset="0"/>
                          <a:cs typeface="Arial" panose="020B0604020202020204" pitchFamily="34" charset="0"/>
                        </a:rPr>
                        <a:t>Sysselsättning SoL</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a:solidFill>
                            <a:schemeClr val="tx1"/>
                          </a:solidFill>
                          <a:latin typeface="Arial" panose="020B0604020202020204" pitchFamily="34" charset="0"/>
                          <a:cs typeface="Arial" panose="020B0604020202020204" pitchFamily="34" charset="0"/>
                        </a:rPr>
                        <a:t>Sysselsättning SoL 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algn="ctr"/>
                      <a:r>
                        <a:rPr lang="sv-SE" sz="120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a:solidFill>
                            <a:schemeClr val="tx1"/>
                          </a:solidFill>
                          <a:latin typeface="Arial" panose="020B0604020202020204" pitchFamily="34" charset="0"/>
                          <a:cs typeface="Arial" panose="020B0604020202020204" pitchFamily="34" charset="0"/>
                        </a:rPr>
                        <a:t>Antal svar</a:t>
                      </a:r>
                      <a:endParaRPr sz="1200" i="1">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30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2254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1858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1405</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73 %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83 %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73 %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83 %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73 %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84 %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84 %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80 %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17157076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17</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på din sysselsättning om dig? Resultat för 2022</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Sysselsättning SoL: Sundbyberg, Sysselsättning SoL</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196166" y="6437948"/>
            <a:ext cx="2600392"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Antal svar: 11</a:t>
            </a:r>
          </a:p>
        </p:txBody>
      </p:sp>
      <p:graphicFrame>
        <p:nvGraphicFramePr>
          <p:cNvPr id="2" name="Diagram 1">
            <a:extLst>
              <a:ext uri="{FF2B5EF4-FFF2-40B4-BE49-F238E27FC236}">
                <a16:creationId xmlns:a16="http://schemas.microsoft.com/office/drawing/2014/main" id="{10EDEC98-571C-BFF3-769C-C101F0162AF3}"/>
              </a:ext>
            </a:extLst>
          </p:cNvPr>
          <p:cNvGraphicFramePr/>
          <p:nvPr>
            <p:extLst>
              <p:ext uri="{D42A27DB-BD31-4B8C-83A1-F6EECF244321}">
                <p14:modId xmlns:p14="http://schemas.microsoft.com/office/powerpoint/2010/main" val="3480074539"/>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7817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18</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på din sysselsättning om dig?</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Sysselsättning SoL: Sundbyberg, Sysselsättning SoL</a:t>
            </a:r>
          </a:p>
        </p:txBody>
      </p:sp>
      <p:sp>
        <p:nvSpPr>
          <p:cNvPr id="9" name="textruta 8">
            <a:extLst>
              <a:ext uri="{FF2B5EF4-FFF2-40B4-BE49-F238E27FC236}">
                <a16:creationId xmlns:a16="http://schemas.microsoft.com/office/drawing/2014/main" id="{6F5198E8-A645-0E4D-AB20-6B17A49E994C}"/>
              </a:ext>
            </a:extLst>
          </p:cNvPr>
          <p:cNvSpPr txBox="1"/>
          <p:nvPr/>
        </p:nvSpPr>
        <p:spPr>
          <a:xfrm>
            <a:off x="416496" y="6437948"/>
            <a:ext cx="1120820"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
            </a:r>
            <a:endParaRPr sz="900" i="1">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B5C42123-C7F5-86DC-AE17-109565859C5C}"/>
              </a:ext>
            </a:extLst>
          </p:cNvPr>
          <p:cNvGraphicFramePr>
            <a:graphicFrameLocks noGrp="1"/>
          </p:cNvGraphicFramePr>
          <p:nvPr>
            <p:extLst>
              <p:ext uri="{D42A27DB-BD31-4B8C-83A1-F6EECF244321}">
                <p14:modId xmlns:p14="http://schemas.microsoft.com/office/powerpoint/2010/main" val="2746818046"/>
              </p:ext>
            </p:extLst>
          </p:nvPr>
        </p:nvGraphicFramePr>
        <p:xfrm>
          <a:off x="376541" y="2590291"/>
          <a:ext cx="9104400" cy="6674440"/>
        </p:xfrm>
        <a:graphic>
          <a:graphicData uri="http://schemas.openxmlformats.org/drawingml/2006/table">
            <a:tbl>
              <a:tblPr firstRow="1" bandRow="1">
                <a:tableStyleId>{5C22544A-7EE6-4342-B048-85BDC9FD1C3A}</a:tableStyleId>
              </a:tblPr>
              <a:tblGrid>
                <a:gridCol w="2138400">
                  <a:extLst>
                    <a:ext uri="{9D8B030D-6E8A-4147-A177-3AD203B41FA5}">
                      <a16:colId xmlns:a16="http://schemas.microsoft.com/office/drawing/2014/main" val="60862922"/>
                    </a:ext>
                  </a:extLst>
                </a:gridCol>
                <a:gridCol w="774000">
                  <a:extLst>
                    <a:ext uri="{9D8B030D-6E8A-4147-A177-3AD203B41FA5}">
                      <a16:colId xmlns:a16="http://schemas.microsoft.com/office/drawing/2014/main" val="665048079"/>
                    </a:ext>
                  </a:extLst>
                </a:gridCol>
                <a:gridCol w="774000">
                  <a:extLst>
                    <a:ext uri="{9D8B030D-6E8A-4147-A177-3AD203B41FA5}">
                      <a16:colId xmlns:a16="http://schemas.microsoft.com/office/drawing/2014/main" val="511478028"/>
                    </a:ext>
                  </a:extLst>
                </a:gridCol>
                <a:gridCol w="774000">
                  <a:extLst>
                    <a:ext uri="{9D8B030D-6E8A-4147-A177-3AD203B41FA5}">
                      <a16:colId xmlns:a16="http://schemas.microsoft.com/office/drawing/2014/main" val="3760542871"/>
                    </a:ext>
                  </a:extLst>
                </a:gridCol>
                <a:gridCol w="774000">
                  <a:extLst>
                    <a:ext uri="{9D8B030D-6E8A-4147-A177-3AD203B41FA5}">
                      <a16:colId xmlns:a16="http://schemas.microsoft.com/office/drawing/2014/main" val="462950667"/>
                    </a:ext>
                  </a:extLst>
                </a:gridCol>
                <a:gridCol w="774000">
                  <a:extLst>
                    <a:ext uri="{9D8B030D-6E8A-4147-A177-3AD203B41FA5}">
                      <a16:colId xmlns:a16="http://schemas.microsoft.com/office/drawing/2014/main" val="2461712625"/>
                    </a:ext>
                  </a:extLst>
                </a:gridCol>
                <a:gridCol w="774000">
                  <a:extLst>
                    <a:ext uri="{9D8B030D-6E8A-4147-A177-3AD203B41FA5}">
                      <a16:colId xmlns:a16="http://schemas.microsoft.com/office/drawing/2014/main" val="3961973622"/>
                    </a:ext>
                  </a:extLst>
                </a:gridCol>
                <a:gridCol w="774000">
                  <a:extLst>
                    <a:ext uri="{9D8B030D-6E8A-4147-A177-3AD203B41FA5}">
                      <a16:colId xmlns:a16="http://schemas.microsoft.com/office/drawing/2014/main" val="3779878620"/>
                    </a:ext>
                  </a:extLst>
                </a:gridCol>
                <a:gridCol w="774000">
                  <a:extLst>
                    <a:ext uri="{9D8B030D-6E8A-4147-A177-3AD203B41FA5}">
                      <a16:colId xmlns:a16="http://schemas.microsoft.com/office/drawing/2014/main" val="1832173635"/>
                    </a:ext>
                  </a:extLst>
                </a:gridCol>
                <a:gridCol w="774000">
                  <a:extLst>
                    <a:ext uri="{9D8B030D-6E8A-4147-A177-3AD203B41FA5}">
                      <a16:colId xmlns:a16="http://schemas.microsoft.com/office/drawing/2014/main" val="3006094766"/>
                    </a:ext>
                  </a:extLst>
                </a:gridCol>
              </a:tblGrid>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algn="ctr"/>
                      <a:r>
                        <a:rPr lang="sv-SE" sz="1200">
                          <a:solidFill>
                            <a:schemeClr val="tx1"/>
                          </a:solidFill>
                          <a:latin typeface="Arial" panose="020B0604020202020204" pitchFamily="34" charset="0"/>
                          <a:cs typeface="Arial" panose="020B0604020202020204" pitchFamily="34" charset="0"/>
                        </a:rPr>
                        <a:t>Sysselsättning SoL</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a:solidFill>
                            <a:schemeClr val="tx1"/>
                          </a:solidFill>
                          <a:latin typeface="Arial" panose="020B0604020202020204" pitchFamily="34" charset="0"/>
                          <a:cs typeface="Arial" panose="020B0604020202020204" pitchFamily="34" charset="0"/>
                        </a:rPr>
                        <a:t>Sysselsättning SoL 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algn="ctr"/>
                      <a:r>
                        <a:rPr lang="sv-SE" sz="120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a:solidFill>
                            <a:schemeClr val="tx1"/>
                          </a:solidFill>
                          <a:latin typeface="Arial" panose="020B0604020202020204" pitchFamily="34" charset="0"/>
                          <a:cs typeface="Arial" panose="020B0604020202020204" pitchFamily="34" charset="0"/>
                        </a:rPr>
                        <a:t>Antal svar</a:t>
                      </a:r>
                      <a:endParaRPr sz="1200" i="1">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30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2255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1843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1399</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91 %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94 %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91 %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94 %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93 %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92 %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91 %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91 %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2119449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19</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på din sysselsättning med dig så att du förstår vad de menar? Resultat för 2022</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Sysselsättning SoL: Sundbyberg, Sysselsättning SoL</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196166" y="6433363"/>
            <a:ext cx="2600392"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Antal svar: 11</a:t>
            </a:r>
          </a:p>
        </p:txBody>
      </p:sp>
      <p:graphicFrame>
        <p:nvGraphicFramePr>
          <p:cNvPr id="2" name="Diagram 1">
            <a:extLst>
              <a:ext uri="{FF2B5EF4-FFF2-40B4-BE49-F238E27FC236}">
                <a16:creationId xmlns:a16="http://schemas.microsoft.com/office/drawing/2014/main" id="{2EC27BCB-712C-898F-910B-01A6BEA8694C}"/>
              </a:ext>
            </a:extLst>
          </p:cNvPr>
          <p:cNvGraphicFramePr/>
          <p:nvPr>
            <p:extLst>
              <p:ext uri="{D42A27DB-BD31-4B8C-83A1-F6EECF244321}">
                <p14:modId xmlns:p14="http://schemas.microsoft.com/office/powerpoint/2010/main" val="1760747425"/>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170599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20</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på din sysselsättning med dig så att du förstår vad de menar?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Sysselsättning SoL: Sundbyberg, Sysselsättning SoL</a:t>
            </a:r>
          </a:p>
        </p:txBody>
      </p:sp>
      <p:sp>
        <p:nvSpPr>
          <p:cNvPr id="9" name="textruta 8">
            <a:extLst>
              <a:ext uri="{FF2B5EF4-FFF2-40B4-BE49-F238E27FC236}">
                <a16:creationId xmlns:a16="http://schemas.microsoft.com/office/drawing/2014/main" id="{D2C95FFD-D2D4-E044-ADF9-71BCC68C6433}"/>
              </a:ext>
            </a:extLst>
          </p:cNvPr>
          <p:cNvSpPr txBox="1"/>
          <p:nvPr/>
        </p:nvSpPr>
        <p:spPr>
          <a:xfrm>
            <a:off x="416496" y="6437948"/>
            <a:ext cx="1120820"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
            </a:r>
            <a:endParaRPr sz="900" i="1">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E5253B4C-CDAF-E109-38D2-4D21BDFDF2D6}"/>
              </a:ext>
            </a:extLst>
          </p:cNvPr>
          <p:cNvGraphicFramePr>
            <a:graphicFrameLocks noGrp="1"/>
          </p:cNvGraphicFramePr>
          <p:nvPr>
            <p:extLst>
              <p:ext uri="{D42A27DB-BD31-4B8C-83A1-F6EECF244321}">
                <p14:modId xmlns:p14="http://schemas.microsoft.com/office/powerpoint/2010/main" val="1615485422"/>
              </p:ext>
            </p:extLst>
          </p:nvPr>
        </p:nvGraphicFramePr>
        <p:xfrm>
          <a:off x="376541" y="2590291"/>
          <a:ext cx="9104400" cy="6674440"/>
        </p:xfrm>
        <a:graphic>
          <a:graphicData uri="http://schemas.openxmlformats.org/drawingml/2006/table">
            <a:tbl>
              <a:tblPr firstRow="1" bandRow="1">
                <a:tableStyleId>{5C22544A-7EE6-4342-B048-85BDC9FD1C3A}</a:tableStyleId>
              </a:tblPr>
              <a:tblGrid>
                <a:gridCol w="2138400">
                  <a:extLst>
                    <a:ext uri="{9D8B030D-6E8A-4147-A177-3AD203B41FA5}">
                      <a16:colId xmlns:a16="http://schemas.microsoft.com/office/drawing/2014/main" val="60862922"/>
                    </a:ext>
                  </a:extLst>
                </a:gridCol>
                <a:gridCol w="774000">
                  <a:extLst>
                    <a:ext uri="{9D8B030D-6E8A-4147-A177-3AD203B41FA5}">
                      <a16:colId xmlns:a16="http://schemas.microsoft.com/office/drawing/2014/main" val="665048079"/>
                    </a:ext>
                  </a:extLst>
                </a:gridCol>
                <a:gridCol w="774000">
                  <a:extLst>
                    <a:ext uri="{9D8B030D-6E8A-4147-A177-3AD203B41FA5}">
                      <a16:colId xmlns:a16="http://schemas.microsoft.com/office/drawing/2014/main" val="511478028"/>
                    </a:ext>
                  </a:extLst>
                </a:gridCol>
                <a:gridCol w="774000">
                  <a:extLst>
                    <a:ext uri="{9D8B030D-6E8A-4147-A177-3AD203B41FA5}">
                      <a16:colId xmlns:a16="http://schemas.microsoft.com/office/drawing/2014/main" val="3760542871"/>
                    </a:ext>
                  </a:extLst>
                </a:gridCol>
                <a:gridCol w="774000">
                  <a:extLst>
                    <a:ext uri="{9D8B030D-6E8A-4147-A177-3AD203B41FA5}">
                      <a16:colId xmlns:a16="http://schemas.microsoft.com/office/drawing/2014/main" val="462950667"/>
                    </a:ext>
                  </a:extLst>
                </a:gridCol>
                <a:gridCol w="774000">
                  <a:extLst>
                    <a:ext uri="{9D8B030D-6E8A-4147-A177-3AD203B41FA5}">
                      <a16:colId xmlns:a16="http://schemas.microsoft.com/office/drawing/2014/main" val="2461712625"/>
                    </a:ext>
                  </a:extLst>
                </a:gridCol>
                <a:gridCol w="774000">
                  <a:extLst>
                    <a:ext uri="{9D8B030D-6E8A-4147-A177-3AD203B41FA5}">
                      <a16:colId xmlns:a16="http://schemas.microsoft.com/office/drawing/2014/main" val="3961973622"/>
                    </a:ext>
                  </a:extLst>
                </a:gridCol>
                <a:gridCol w="774000">
                  <a:extLst>
                    <a:ext uri="{9D8B030D-6E8A-4147-A177-3AD203B41FA5}">
                      <a16:colId xmlns:a16="http://schemas.microsoft.com/office/drawing/2014/main" val="3779878620"/>
                    </a:ext>
                  </a:extLst>
                </a:gridCol>
                <a:gridCol w="774000">
                  <a:extLst>
                    <a:ext uri="{9D8B030D-6E8A-4147-A177-3AD203B41FA5}">
                      <a16:colId xmlns:a16="http://schemas.microsoft.com/office/drawing/2014/main" val="1832173635"/>
                    </a:ext>
                  </a:extLst>
                </a:gridCol>
                <a:gridCol w="774000">
                  <a:extLst>
                    <a:ext uri="{9D8B030D-6E8A-4147-A177-3AD203B41FA5}">
                      <a16:colId xmlns:a16="http://schemas.microsoft.com/office/drawing/2014/main" val="3006094766"/>
                    </a:ext>
                  </a:extLst>
                </a:gridCol>
              </a:tblGrid>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algn="ctr"/>
                      <a:r>
                        <a:rPr lang="sv-SE" sz="1200">
                          <a:solidFill>
                            <a:schemeClr val="tx1"/>
                          </a:solidFill>
                          <a:latin typeface="Arial" panose="020B0604020202020204" pitchFamily="34" charset="0"/>
                          <a:cs typeface="Arial" panose="020B0604020202020204" pitchFamily="34" charset="0"/>
                        </a:rPr>
                        <a:t>Sysselsättning SoL</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a:solidFill>
                            <a:schemeClr val="tx1"/>
                          </a:solidFill>
                          <a:latin typeface="Arial" panose="020B0604020202020204" pitchFamily="34" charset="0"/>
                          <a:cs typeface="Arial" panose="020B0604020202020204" pitchFamily="34" charset="0"/>
                        </a:rPr>
                        <a:t>Sysselsättning SoL 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algn="ctr"/>
                      <a:r>
                        <a:rPr lang="sv-SE" sz="120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a:solidFill>
                            <a:schemeClr val="tx1"/>
                          </a:solidFill>
                          <a:latin typeface="Arial" panose="020B0604020202020204" pitchFamily="34" charset="0"/>
                          <a:cs typeface="Arial" panose="020B0604020202020204" pitchFamily="34" charset="0"/>
                        </a:rPr>
                        <a:t>Antal svar</a:t>
                      </a:r>
                      <a:endParaRPr sz="1200" i="1">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30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2242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1852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1412</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Alla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82 %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78 %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82 %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78 %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80 %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85 %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86 %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84 %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15 %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31747207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21</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på din sysselsättning vad du säger? Resultat för 2022</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Sysselsättning SoL: Sundbyberg, Sysselsättning SoL</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196166" y="6437948"/>
            <a:ext cx="2600392"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Antal svar: 11</a:t>
            </a:r>
          </a:p>
        </p:txBody>
      </p:sp>
      <p:graphicFrame>
        <p:nvGraphicFramePr>
          <p:cNvPr id="2" name="Diagram 1">
            <a:extLst>
              <a:ext uri="{FF2B5EF4-FFF2-40B4-BE49-F238E27FC236}">
                <a16:creationId xmlns:a16="http://schemas.microsoft.com/office/drawing/2014/main" id="{2A5F65CA-FE12-08F4-6932-45DE610572FD}"/>
              </a:ext>
            </a:extLst>
          </p:cNvPr>
          <p:cNvGraphicFramePr/>
          <p:nvPr>
            <p:extLst>
              <p:ext uri="{D42A27DB-BD31-4B8C-83A1-F6EECF244321}">
                <p14:modId xmlns:p14="http://schemas.microsoft.com/office/powerpoint/2010/main" val="230981676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478761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22</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på din sysselsättning vad du säger?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Sysselsättning SoL: Sundbyberg, Sysselsättning SoL</a:t>
            </a:r>
          </a:p>
        </p:txBody>
      </p:sp>
      <p:sp>
        <p:nvSpPr>
          <p:cNvPr id="9" name="textruta 8">
            <a:extLst>
              <a:ext uri="{FF2B5EF4-FFF2-40B4-BE49-F238E27FC236}">
                <a16:creationId xmlns:a16="http://schemas.microsoft.com/office/drawing/2014/main" id="{9D39D496-B4E3-2544-8A33-302F905DC8EE}"/>
              </a:ext>
            </a:extLst>
          </p:cNvPr>
          <p:cNvSpPr txBox="1"/>
          <p:nvPr/>
        </p:nvSpPr>
        <p:spPr>
          <a:xfrm>
            <a:off x="416496" y="6437948"/>
            <a:ext cx="1120820"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
            </a:r>
            <a:endParaRPr sz="900" i="1">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426B8982-C14E-6BF0-9A53-D42A5DD487A3}"/>
              </a:ext>
            </a:extLst>
          </p:cNvPr>
          <p:cNvGraphicFramePr>
            <a:graphicFrameLocks noGrp="1"/>
          </p:cNvGraphicFramePr>
          <p:nvPr>
            <p:extLst>
              <p:ext uri="{D42A27DB-BD31-4B8C-83A1-F6EECF244321}">
                <p14:modId xmlns:p14="http://schemas.microsoft.com/office/powerpoint/2010/main" val="2448103148"/>
              </p:ext>
            </p:extLst>
          </p:nvPr>
        </p:nvGraphicFramePr>
        <p:xfrm>
          <a:off x="376541" y="2590291"/>
          <a:ext cx="9104400" cy="6674440"/>
        </p:xfrm>
        <a:graphic>
          <a:graphicData uri="http://schemas.openxmlformats.org/drawingml/2006/table">
            <a:tbl>
              <a:tblPr firstRow="1" bandRow="1">
                <a:tableStyleId>{5C22544A-7EE6-4342-B048-85BDC9FD1C3A}</a:tableStyleId>
              </a:tblPr>
              <a:tblGrid>
                <a:gridCol w="2138400">
                  <a:extLst>
                    <a:ext uri="{9D8B030D-6E8A-4147-A177-3AD203B41FA5}">
                      <a16:colId xmlns:a16="http://schemas.microsoft.com/office/drawing/2014/main" val="60862922"/>
                    </a:ext>
                  </a:extLst>
                </a:gridCol>
                <a:gridCol w="774000">
                  <a:extLst>
                    <a:ext uri="{9D8B030D-6E8A-4147-A177-3AD203B41FA5}">
                      <a16:colId xmlns:a16="http://schemas.microsoft.com/office/drawing/2014/main" val="665048079"/>
                    </a:ext>
                  </a:extLst>
                </a:gridCol>
                <a:gridCol w="774000">
                  <a:extLst>
                    <a:ext uri="{9D8B030D-6E8A-4147-A177-3AD203B41FA5}">
                      <a16:colId xmlns:a16="http://schemas.microsoft.com/office/drawing/2014/main" val="511478028"/>
                    </a:ext>
                  </a:extLst>
                </a:gridCol>
                <a:gridCol w="774000">
                  <a:extLst>
                    <a:ext uri="{9D8B030D-6E8A-4147-A177-3AD203B41FA5}">
                      <a16:colId xmlns:a16="http://schemas.microsoft.com/office/drawing/2014/main" val="3760542871"/>
                    </a:ext>
                  </a:extLst>
                </a:gridCol>
                <a:gridCol w="774000">
                  <a:extLst>
                    <a:ext uri="{9D8B030D-6E8A-4147-A177-3AD203B41FA5}">
                      <a16:colId xmlns:a16="http://schemas.microsoft.com/office/drawing/2014/main" val="462950667"/>
                    </a:ext>
                  </a:extLst>
                </a:gridCol>
                <a:gridCol w="774000">
                  <a:extLst>
                    <a:ext uri="{9D8B030D-6E8A-4147-A177-3AD203B41FA5}">
                      <a16:colId xmlns:a16="http://schemas.microsoft.com/office/drawing/2014/main" val="2461712625"/>
                    </a:ext>
                  </a:extLst>
                </a:gridCol>
                <a:gridCol w="774000">
                  <a:extLst>
                    <a:ext uri="{9D8B030D-6E8A-4147-A177-3AD203B41FA5}">
                      <a16:colId xmlns:a16="http://schemas.microsoft.com/office/drawing/2014/main" val="3961973622"/>
                    </a:ext>
                  </a:extLst>
                </a:gridCol>
                <a:gridCol w="774000">
                  <a:extLst>
                    <a:ext uri="{9D8B030D-6E8A-4147-A177-3AD203B41FA5}">
                      <a16:colId xmlns:a16="http://schemas.microsoft.com/office/drawing/2014/main" val="3779878620"/>
                    </a:ext>
                  </a:extLst>
                </a:gridCol>
                <a:gridCol w="774000">
                  <a:extLst>
                    <a:ext uri="{9D8B030D-6E8A-4147-A177-3AD203B41FA5}">
                      <a16:colId xmlns:a16="http://schemas.microsoft.com/office/drawing/2014/main" val="1832173635"/>
                    </a:ext>
                  </a:extLst>
                </a:gridCol>
                <a:gridCol w="774000">
                  <a:extLst>
                    <a:ext uri="{9D8B030D-6E8A-4147-A177-3AD203B41FA5}">
                      <a16:colId xmlns:a16="http://schemas.microsoft.com/office/drawing/2014/main" val="3006094766"/>
                    </a:ext>
                  </a:extLst>
                </a:gridCol>
              </a:tblGrid>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algn="ctr"/>
                      <a:r>
                        <a:rPr lang="sv-SE" sz="1200">
                          <a:solidFill>
                            <a:schemeClr val="tx1"/>
                          </a:solidFill>
                          <a:latin typeface="Arial" panose="020B0604020202020204" pitchFamily="34" charset="0"/>
                          <a:cs typeface="Arial" panose="020B0604020202020204" pitchFamily="34" charset="0"/>
                        </a:rPr>
                        <a:t>Sysselsättning SoL</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a:solidFill>
                            <a:schemeClr val="tx1"/>
                          </a:solidFill>
                          <a:latin typeface="Arial" panose="020B0604020202020204" pitchFamily="34" charset="0"/>
                          <a:cs typeface="Arial" panose="020B0604020202020204" pitchFamily="34" charset="0"/>
                        </a:rPr>
                        <a:t>Sysselsättning SoL 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algn="ctr"/>
                      <a:r>
                        <a:rPr lang="sv-SE" sz="120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a:solidFill>
                            <a:schemeClr val="tx1"/>
                          </a:solidFill>
                          <a:latin typeface="Arial" panose="020B0604020202020204" pitchFamily="34" charset="0"/>
                          <a:cs typeface="Arial" panose="020B0604020202020204" pitchFamily="34" charset="0"/>
                        </a:rPr>
                        <a:t>Antal svar</a:t>
                      </a:r>
                      <a:endParaRPr sz="1200" i="1">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30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2240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1843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1395</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Alla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82 %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89 %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82 %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89 %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80 %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88 %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86 %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86 %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33546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23</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på din sysselsättning? Resultat för 2022</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Sysselsättning SoL: Sundbyberg, Sysselsättning SoL</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196166" y="6437948"/>
            <a:ext cx="2600392"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Antal svar: 11</a:t>
            </a:r>
          </a:p>
        </p:txBody>
      </p:sp>
      <p:graphicFrame>
        <p:nvGraphicFramePr>
          <p:cNvPr id="2" name="Diagram 1">
            <a:extLst>
              <a:ext uri="{FF2B5EF4-FFF2-40B4-BE49-F238E27FC236}">
                <a16:creationId xmlns:a16="http://schemas.microsoft.com/office/drawing/2014/main" id="{B687189B-8FBF-86F2-5742-36B9F42B01F7}"/>
              </a:ext>
            </a:extLst>
          </p:cNvPr>
          <p:cNvGraphicFramePr/>
          <p:nvPr>
            <p:extLst>
              <p:ext uri="{D42A27DB-BD31-4B8C-83A1-F6EECF244321}">
                <p14:modId xmlns:p14="http://schemas.microsoft.com/office/powerpoint/2010/main" val="4055687136"/>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200848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24</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på din sysselsättning?</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Sysselsättning SoL: Sundbyberg, Sysselsättning SoL</a:t>
            </a:r>
          </a:p>
        </p:txBody>
      </p:sp>
      <p:sp>
        <p:nvSpPr>
          <p:cNvPr id="9" name="textruta 8">
            <a:extLst>
              <a:ext uri="{FF2B5EF4-FFF2-40B4-BE49-F238E27FC236}">
                <a16:creationId xmlns:a16="http://schemas.microsoft.com/office/drawing/2014/main" id="{B0B15225-5405-EC4D-B5DA-3F05562A90AE}"/>
              </a:ext>
            </a:extLst>
          </p:cNvPr>
          <p:cNvSpPr txBox="1"/>
          <p:nvPr/>
        </p:nvSpPr>
        <p:spPr>
          <a:xfrm>
            <a:off x="416496" y="6437948"/>
            <a:ext cx="1120820"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
            </a:r>
            <a:endParaRPr sz="900" i="1">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E21640B9-3DB0-CD57-5AFB-9F189F7FFC44}"/>
              </a:ext>
            </a:extLst>
          </p:cNvPr>
          <p:cNvGraphicFramePr>
            <a:graphicFrameLocks noGrp="1"/>
          </p:cNvGraphicFramePr>
          <p:nvPr>
            <p:extLst>
              <p:ext uri="{D42A27DB-BD31-4B8C-83A1-F6EECF244321}">
                <p14:modId xmlns:p14="http://schemas.microsoft.com/office/powerpoint/2010/main" val="175227906"/>
              </p:ext>
            </p:extLst>
          </p:nvPr>
        </p:nvGraphicFramePr>
        <p:xfrm>
          <a:off x="376541" y="2590291"/>
          <a:ext cx="9104400" cy="6674440"/>
        </p:xfrm>
        <a:graphic>
          <a:graphicData uri="http://schemas.openxmlformats.org/drawingml/2006/table">
            <a:tbl>
              <a:tblPr firstRow="1" bandRow="1">
                <a:tableStyleId>{5C22544A-7EE6-4342-B048-85BDC9FD1C3A}</a:tableStyleId>
              </a:tblPr>
              <a:tblGrid>
                <a:gridCol w="2138400">
                  <a:extLst>
                    <a:ext uri="{9D8B030D-6E8A-4147-A177-3AD203B41FA5}">
                      <a16:colId xmlns:a16="http://schemas.microsoft.com/office/drawing/2014/main" val="60862922"/>
                    </a:ext>
                  </a:extLst>
                </a:gridCol>
                <a:gridCol w="774000">
                  <a:extLst>
                    <a:ext uri="{9D8B030D-6E8A-4147-A177-3AD203B41FA5}">
                      <a16:colId xmlns:a16="http://schemas.microsoft.com/office/drawing/2014/main" val="665048079"/>
                    </a:ext>
                  </a:extLst>
                </a:gridCol>
                <a:gridCol w="774000">
                  <a:extLst>
                    <a:ext uri="{9D8B030D-6E8A-4147-A177-3AD203B41FA5}">
                      <a16:colId xmlns:a16="http://schemas.microsoft.com/office/drawing/2014/main" val="511478028"/>
                    </a:ext>
                  </a:extLst>
                </a:gridCol>
                <a:gridCol w="774000">
                  <a:extLst>
                    <a:ext uri="{9D8B030D-6E8A-4147-A177-3AD203B41FA5}">
                      <a16:colId xmlns:a16="http://schemas.microsoft.com/office/drawing/2014/main" val="3760542871"/>
                    </a:ext>
                  </a:extLst>
                </a:gridCol>
                <a:gridCol w="774000">
                  <a:extLst>
                    <a:ext uri="{9D8B030D-6E8A-4147-A177-3AD203B41FA5}">
                      <a16:colId xmlns:a16="http://schemas.microsoft.com/office/drawing/2014/main" val="462950667"/>
                    </a:ext>
                  </a:extLst>
                </a:gridCol>
                <a:gridCol w="774000">
                  <a:extLst>
                    <a:ext uri="{9D8B030D-6E8A-4147-A177-3AD203B41FA5}">
                      <a16:colId xmlns:a16="http://schemas.microsoft.com/office/drawing/2014/main" val="2461712625"/>
                    </a:ext>
                  </a:extLst>
                </a:gridCol>
                <a:gridCol w="774000">
                  <a:extLst>
                    <a:ext uri="{9D8B030D-6E8A-4147-A177-3AD203B41FA5}">
                      <a16:colId xmlns:a16="http://schemas.microsoft.com/office/drawing/2014/main" val="3961973622"/>
                    </a:ext>
                  </a:extLst>
                </a:gridCol>
                <a:gridCol w="774000">
                  <a:extLst>
                    <a:ext uri="{9D8B030D-6E8A-4147-A177-3AD203B41FA5}">
                      <a16:colId xmlns:a16="http://schemas.microsoft.com/office/drawing/2014/main" val="3779878620"/>
                    </a:ext>
                  </a:extLst>
                </a:gridCol>
                <a:gridCol w="774000">
                  <a:extLst>
                    <a:ext uri="{9D8B030D-6E8A-4147-A177-3AD203B41FA5}">
                      <a16:colId xmlns:a16="http://schemas.microsoft.com/office/drawing/2014/main" val="1832173635"/>
                    </a:ext>
                  </a:extLst>
                </a:gridCol>
                <a:gridCol w="774000">
                  <a:extLst>
                    <a:ext uri="{9D8B030D-6E8A-4147-A177-3AD203B41FA5}">
                      <a16:colId xmlns:a16="http://schemas.microsoft.com/office/drawing/2014/main" val="3006094766"/>
                    </a:ext>
                  </a:extLst>
                </a:gridCol>
              </a:tblGrid>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algn="ctr"/>
                      <a:r>
                        <a:rPr lang="sv-SE" sz="1200">
                          <a:solidFill>
                            <a:schemeClr val="tx1"/>
                          </a:solidFill>
                          <a:latin typeface="Arial" panose="020B0604020202020204" pitchFamily="34" charset="0"/>
                          <a:cs typeface="Arial" panose="020B0604020202020204" pitchFamily="34" charset="0"/>
                        </a:rPr>
                        <a:t>Sysselsättning SoL</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a:solidFill>
                            <a:schemeClr val="tx1"/>
                          </a:solidFill>
                          <a:latin typeface="Arial" panose="020B0604020202020204" pitchFamily="34" charset="0"/>
                          <a:cs typeface="Arial" panose="020B0604020202020204" pitchFamily="34" charset="0"/>
                        </a:rPr>
                        <a:t>Sysselsättning SoL 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algn="ctr"/>
                      <a:r>
                        <a:rPr lang="sv-SE" sz="120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a:solidFill>
                            <a:schemeClr val="tx1"/>
                          </a:solidFill>
                          <a:latin typeface="Arial" panose="020B0604020202020204" pitchFamily="34" charset="0"/>
                          <a:cs typeface="Arial" panose="020B0604020202020204" pitchFamily="34" charset="0"/>
                        </a:rPr>
                        <a:t>Antal svar</a:t>
                      </a:r>
                      <a:endParaRPr sz="1200" i="1">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30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2262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1847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1410</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Alla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91 %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94 %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91 %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94 %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80 %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87 %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87 %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86 %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34678934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25</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något på din sysselsättning? Resultat för 2022</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Sysselsättning SoL: Sundbyberg, Sysselsättning SoL</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196166" y="6437948"/>
            <a:ext cx="2600392"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Antal svar: 11</a:t>
            </a:r>
          </a:p>
        </p:txBody>
      </p:sp>
      <p:graphicFrame>
        <p:nvGraphicFramePr>
          <p:cNvPr id="2" name="Diagram 1">
            <a:extLst>
              <a:ext uri="{FF2B5EF4-FFF2-40B4-BE49-F238E27FC236}">
                <a16:creationId xmlns:a16="http://schemas.microsoft.com/office/drawing/2014/main" id="{D5C2DC97-400E-F56E-A080-13322030EAC7}"/>
              </a:ext>
            </a:extLst>
          </p:cNvPr>
          <p:cNvGraphicFramePr/>
          <p:nvPr>
            <p:extLst>
              <p:ext uri="{D42A27DB-BD31-4B8C-83A1-F6EECF244321}">
                <p14:modId xmlns:p14="http://schemas.microsoft.com/office/powerpoint/2010/main" val="3580654133"/>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690975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26</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något på din sysselsättning?</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Sysselsättning SoL: Sundbyberg, Sysselsättning SoL</a:t>
            </a:r>
          </a:p>
        </p:txBody>
      </p:sp>
      <p:sp>
        <p:nvSpPr>
          <p:cNvPr id="9" name="textruta 8">
            <a:extLst>
              <a:ext uri="{FF2B5EF4-FFF2-40B4-BE49-F238E27FC236}">
                <a16:creationId xmlns:a16="http://schemas.microsoft.com/office/drawing/2014/main" id="{8FCF4369-4F4C-534B-96D8-44C0F4A308F5}"/>
              </a:ext>
            </a:extLst>
          </p:cNvPr>
          <p:cNvSpPr txBox="1"/>
          <p:nvPr/>
        </p:nvSpPr>
        <p:spPr>
          <a:xfrm>
            <a:off x="416496" y="6437948"/>
            <a:ext cx="1120820"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
            </a:r>
            <a:endParaRPr sz="900" i="1">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2A122A3D-A02D-FB6D-105A-13AA6B61B292}"/>
              </a:ext>
            </a:extLst>
          </p:cNvPr>
          <p:cNvGraphicFramePr>
            <a:graphicFrameLocks noGrp="1"/>
          </p:cNvGraphicFramePr>
          <p:nvPr>
            <p:extLst>
              <p:ext uri="{D42A27DB-BD31-4B8C-83A1-F6EECF244321}">
                <p14:modId xmlns:p14="http://schemas.microsoft.com/office/powerpoint/2010/main" val="1443136108"/>
              </p:ext>
            </p:extLst>
          </p:nvPr>
        </p:nvGraphicFramePr>
        <p:xfrm>
          <a:off x="376541" y="2590291"/>
          <a:ext cx="9104400" cy="6674440"/>
        </p:xfrm>
        <a:graphic>
          <a:graphicData uri="http://schemas.openxmlformats.org/drawingml/2006/table">
            <a:tbl>
              <a:tblPr firstRow="1" bandRow="1">
                <a:tableStyleId>{5C22544A-7EE6-4342-B048-85BDC9FD1C3A}</a:tableStyleId>
              </a:tblPr>
              <a:tblGrid>
                <a:gridCol w="2138400">
                  <a:extLst>
                    <a:ext uri="{9D8B030D-6E8A-4147-A177-3AD203B41FA5}">
                      <a16:colId xmlns:a16="http://schemas.microsoft.com/office/drawing/2014/main" val="60862922"/>
                    </a:ext>
                  </a:extLst>
                </a:gridCol>
                <a:gridCol w="774000">
                  <a:extLst>
                    <a:ext uri="{9D8B030D-6E8A-4147-A177-3AD203B41FA5}">
                      <a16:colId xmlns:a16="http://schemas.microsoft.com/office/drawing/2014/main" val="665048079"/>
                    </a:ext>
                  </a:extLst>
                </a:gridCol>
                <a:gridCol w="774000">
                  <a:extLst>
                    <a:ext uri="{9D8B030D-6E8A-4147-A177-3AD203B41FA5}">
                      <a16:colId xmlns:a16="http://schemas.microsoft.com/office/drawing/2014/main" val="511478028"/>
                    </a:ext>
                  </a:extLst>
                </a:gridCol>
                <a:gridCol w="774000">
                  <a:extLst>
                    <a:ext uri="{9D8B030D-6E8A-4147-A177-3AD203B41FA5}">
                      <a16:colId xmlns:a16="http://schemas.microsoft.com/office/drawing/2014/main" val="3760542871"/>
                    </a:ext>
                  </a:extLst>
                </a:gridCol>
                <a:gridCol w="774000">
                  <a:extLst>
                    <a:ext uri="{9D8B030D-6E8A-4147-A177-3AD203B41FA5}">
                      <a16:colId xmlns:a16="http://schemas.microsoft.com/office/drawing/2014/main" val="462950667"/>
                    </a:ext>
                  </a:extLst>
                </a:gridCol>
                <a:gridCol w="774000">
                  <a:extLst>
                    <a:ext uri="{9D8B030D-6E8A-4147-A177-3AD203B41FA5}">
                      <a16:colId xmlns:a16="http://schemas.microsoft.com/office/drawing/2014/main" val="2461712625"/>
                    </a:ext>
                  </a:extLst>
                </a:gridCol>
                <a:gridCol w="774000">
                  <a:extLst>
                    <a:ext uri="{9D8B030D-6E8A-4147-A177-3AD203B41FA5}">
                      <a16:colId xmlns:a16="http://schemas.microsoft.com/office/drawing/2014/main" val="3961973622"/>
                    </a:ext>
                  </a:extLst>
                </a:gridCol>
                <a:gridCol w="774000">
                  <a:extLst>
                    <a:ext uri="{9D8B030D-6E8A-4147-A177-3AD203B41FA5}">
                      <a16:colId xmlns:a16="http://schemas.microsoft.com/office/drawing/2014/main" val="3779878620"/>
                    </a:ext>
                  </a:extLst>
                </a:gridCol>
                <a:gridCol w="774000">
                  <a:extLst>
                    <a:ext uri="{9D8B030D-6E8A-4147-A177-3AD203B41FA5}">
                      <a16:colId xmlns:a16="http://schemas.microsoft.com/office/drawing/2014/main" val="1832173635"/>
                    </a:ext>
                  </a:extLst>
                </a:gridCol>
                <a:gridCol w="774000">
                  <a:extLst>
                    <a:ext uri="{9D8B030D-6E8A-4147-A177-3AD203B41FA5}">
                      <a16:colId xmlns:a16="http://schemas.microsoft.com/office/drawing/2014/main" val="3006094766"/>
                    </a:ext>
                  </a:extLst>
                </a:gridCol>
              </a:tblGrid>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algn="ctr"/>
                      <a:r>
                        <a:rPr lang="sv-SE" sz="1200">
                          <a:solidFill>
                            <a:schemeClr val="tx1"/>
                          </a:solidFill>
                          <a:latin typeface="Arial" panose="020B0604020202020204" pitchFamily="34" charset="0"/>
                          <a:cs typeface="Arial" panose="020B0604020202020204" pitchFamily="34" charset="0"/>
                        </a:rPr>
                        <a:t>Sysselsättning SoL</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a:solidFill>
                            <a:schemeClr val="tx1"/>
                          </a:solidFill>
                          <a:latin typeface="Arial" panose="020B0604020202020204" pitchFamily="34" charset="0"/>
                          <a:cs typeface="Arial" panose="020B0604020202020204" pitchFamily="34" charset="0"/>
                        </a:rPr>
                        <a:t>Sysselsättning SoL 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algn="ctr"/>
                      <a:r>
                        <a:rPr lang="sv-SE" sz="120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a:solidFill>
                            <a:schemeClr val="tx1"/>
                          </a:solidFill>
                          <a:latin typeface="Arial" panose="020B0604020202020204" pitchFamily="34" charset="0"/>
                          <a:cs typeface="Arial" panose="020B0604020202020204" pitchFamily="34" charset="0"/>
                        </a:rPr>
                        <a:t>Antal svar</a:t>
                      </a:r>
                      <a:endParaRPr sz="1200" i="1">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30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2256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1848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1413</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Aldrig</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82 %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89 %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82 %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89 %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77 %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80 %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77 %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77 %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Ofta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40523625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27</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på din sysselsättning? Resultat för 2022</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Sysselsättning SoL: Sundbyberg, Sysselsättning SoL</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196166" y="6437948"/>
            <a:ext cx="2600392"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Antal svar: 11</a:t>
            </a:r>
          </a:p>
        </p:txBody>
      </p:sp>
      <p:graphicFrame>
        <p:nvGraphicFramePr>
          <p:cNvPr id="2" name="Diagram 1">
            <a:extLst>
              <a:ext uri="{FF2B5EF4-FFF2-40B4-BE49-F238E27FC236}">
                <a16:creationId xmlns:a16="http://schemas.microsoft.com/office/drawing/2014/main" id="{23966F43-036B-5372-7535-C084ACC2DEF9}"/>
              </a:ext>
            </a:extLst>
          </p:cNvPr>
          <p:cNvGraphicFramePr/>
          <p:nvPr>
            <p:extLst>
              <p:ext uri="{D42A27DB-BD31-4B8C-83A1-F6EECF244321}">
                <p14:modId xmlns:p14="http://schemas.microsoft.com/office/powerpoint/2010/main" val="3313959043"/>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014374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28</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på din sysselsättning?</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Sysselsättning SoL: Sundbyberg, Sysselsättning SoL</a:t>
            </a:r>
          </a:p>
        </p:txBody>
      </p:sp>
      <p:sp>
        <p:nvSpPr>
          <p:cNvPr id="9" name="textruta 8">
            <a:extLst>
              <a:ext uri="{FF2B5EF4-FFF2-40B4-BE49-F238E27FC236}">
                <a16:creationId xmlns:a16="http://schemas.microsoft.com/office/drawing/2014/main" id="{761B1DE5-6395-9E41-9167-F7CC7E5C0BBF}"/>
              </a:ext>
            </a:extLst>
          </p:cNvPr>
          <p:cNvSpPr txBox="1"/>
          <p:nvPr/>
        </p:nvSpPr>
        <p:spPr>
          <a:xfrm>
            <a:off x="416496" y="6437948"/>
            <a:ext cx="1120820"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
            </a:r>
            <a:endParaRPr sz="900" i="1">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CABB7DFF-B35C-839B-CA0A-BC58C34BA1B7}"/>
              </a:ext>
            </a:extLst>
          </p:cNvPr>
          <p:cNvGraphicFramePr>
            <a:graphicFrameLocks noGrp="1"/>
          </p:cNvGraphicFramePr>
          <p:nvPr>
            <p:extLst>
              <p:ext uri="{D42A27DB-BD31-4B8C-83A1-F6EECF244321}">
                <p14:modId xmlns:p14="http://schemas.microsoft.com/office/powerpoint/2010/main" val="3039279792"/>
              </p:ext>
            </p:extLst>
          </p:nvPr>
        </p:nvGraphicFramePr>
        <p:xfrm>
          <a:off x="376541" y="2590291"/>
          <a:ext cx="9104400" cy="6674440"/>
        </p:xfrm>
        <a:graphic>
          <a:graphicData uri="http://schemas.openxmlformats.org/drawingml/2006/table">
            <a:tbl>
              <a:tblPr firstRow="1" bandRow="1">
                <a:tableStyleId>{5C22544A-7EE6-4342-B048-85BDC9FD1C3A}</a:tableStyleId>
              </a:tblPr>
              <a:tblGrid>
                <a:gridCol w="2138400">
                  <a:extLst>
                    <a:ext uri="{9D8B030D-6E8A-4147-A177-3AD203B41FA5}">
                      <a16:colId xmlns:a16="http://schemas.microsoft.com/office/drawing/2014/main" val="60862922"/>
                    </a:ext>
                  </a:extLst>
                </a:gridCol>
                <a:gridCol w="774000">
                  <a:extLst>
                    <a:ext uri="{9D8B030D-6E8A-4147-A177-3AD203B41FA5}">
                      <a16:colId xmlns:a16="http://schemas.microsoft.com/office/drawing/2014/main" val="665048079"/>
                    </a:ext>
                  </a:extLst>
                </a:gridCol>
                <a:gridCol w="774000">
                  <a:extLst>
                    <a:ext uri="{9D8B030D-6E8A-4147-A177-3AD203B41FA5}">
                      <a16:colId xmlns:a16="http://schemas.microsoft.com/office/drawing/2014/main" val="511478028"/>
                    </a:ext>
                  </a:extLst>
                </a:gridCol>
                <a:gridCol w="774000">
                  <a:extLst>
                    <a:ext uri="{9D8B030D-6E8A-4147-A177-3AD203B41FA5}">
                      <a16:colId xmlns:a16="http://schemas.microsoft.com/office/drawing/2014/main" val="3760542871"/>
                    </a:ext>
                  </a:extLst>
                </a:gridCol>
                <a:gridCol w="774000">
                  <a:extLst>
                    <a:ext uri="{9D8B030D-6E8A-4147-A177-3AD203B41FA5}">
                      <a16:colId xmlns:a16="http://schemas.microsoft.com/office/drawing/2014/main" val="462950667"/>
                    </a:ext>
                  </a:extLst>
                </a:gridCol>
                <a:gridCol w="774000">
                  <a:extLst>
                    <a:ext uri="{9D8B030D-6E8A-4147-A177-3AD203B41FA5}">
                      <a16:colId xmlns:a16="http://schemas.microsoft.com/office/drawing/2014/main" val="2461712625"/>
                    </a:ext>
                  </a:extLst>
                </a:gridCol>
                <a:gridCol w="774000">
                  <a:extLst>
                    <a:ext uri="{9D8B030D-6E8A-4147-A177-3AD203B41FA5}">
                      <a16:colId xmlns:a16="http://schemas.microsoft.com/office/drawing/2014/main" val="3961973622"/>
                    </a:ext>
                  </a:extLst>
                </a:gridCol>
                <a:gridCol w="774000">
                  <a:extLst>
                    <a:ext uri="{9D8B030D-6E8A-4147-A177-3AD203B41FA5}">
                      <a16:colId xmlns:a16="http://schemas.microsoft.com/office/drawing/2014/main" val="3779878620"/>
                    </a:ext>
                  </a:extLst>
                </a:gridCol>
                <a:gridCol w="774000">
                  <a:extLst>
                    <a:ext uri="{9D8B030D-6E8A-4147-A177-3AD203B41FA5}">
                      <a16:colId xmlns:a16="http://schemas.microsoft.com/office/drawing/2014/main" val="1832173635"/>
                    </a:ext>
                  </a:extLst>
                </a:gridCol>
                <a:gridCol w="774000">
                  <a:extLst>
                    <a:ext uri="{9D8B030D-6E8A-4147-A177-3AD203B41FA5}">
                      <a16:colId xmlns:a16="http://schemas.microsoft.com/office/drawing/2014/main" val="3006094766"/>
                    </a:ext>
                  </a:extLst>
                </a:gridCol>
              </a:tblGrid>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algn="ctr"/>
                      <a:r>
                        <a:rPr lang="sv-SE" sz="1200">
                          <a:solidFill>
                            <a:schemeClr val="tx1"/>
                          </a:solidFill>
                          <a:latin typeface="Arial" panose="020B0604020202020204" pitchFamily="34" charset="0"/>
                          <a:cs typeface="Arial" panose="020B0604020202020204" pitchFamily="34" charset="0"/>
                        </a:rPr>
                        <a:t>Sysselsättning SoL</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a:solidFill>
                            <a:schemeClr val="tx1"/>
                          </a:solidFill>
                          <a:latin typeface="Arial" panose="020B0604020202020204" pitchFamily="34" charset="0"/>
                          <a:cs typeface="Arial" panose="020B0604020202020204" pitchFamily="34" charset="0"/>
                        </a:rPr>
                        <a:t>Sysselsättning SoL 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algn="ctr"/>
                      <a:r>
                        <a:rPr lang="sv-SE" sz="120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a:solidFill>
                            <a:schemeClr val="tx1"/>
                          </a:solidFill>
                          <a:latin typeface="Arial" panose="020B0604020202020204" pitchFamily="34" charset="0"/>
                          <a:cs typeface="Arial" panose="020B0604020202020204" pitchFamily="34" charset="0"/>
                        </a:rPr>
                        <a:t>Antal svar</a:t>
                      </a:r>
                      <a:endParaRPr sz="1200" i="1">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30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2249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1848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1409</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91 %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89 %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91 %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89 %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93 %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93 %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92 %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93 %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bl>
          </a:graphicData>
        </a:graphic>
      </p:graphicFrame>
    </p:spTree>
    <p:extLst>
      <p:ext uri="{BB962C8B-B14F-4D97-AF65-F5344CB8AC3E}">
        <p14:creationId xmlns:p14="http://schemas.microsoft.com/office/powerpoint/2010/main" val="11060425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29</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på din sysselsättning? Resultat för 2022</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Sysselsättning SoL: Sundbyberg, Sysselsättning SoL</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196166" y="6437948"/>
            <a:ext cx="2600392"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Antal svar: 11</a:t>
            </a:r>
          </a:p>
        </p:txBody>
      </p:sp>
      <p:graphicFrame>
        <p:nvGraphicFramePr>
          <p:cNvPr id="2" name="Diagram 1">
            <a:extLst>
              <a:ext uri="{FF2B5EF4-FFF2-40B4-BE49-F238E27FC236}">
                <a16:creationId xmlns:a16="http://schemas.microsoft.com/office/drawing/2014/main" id="{409A15EF-E3FB-201F-E8FC-3032EAAF3C5B}"/>
              </a:ext>
            </a:extLst>
          </p:cNvPr>
          <p:cNvGraphicFramePr/>
          <p:nvPr>
            <p:extLst>
              <p:ext uri="{D42A27DB-BD31-4B8C-83A1-F6EECF244321}">
                <p14:modId xmlns:p14="http://schemas.microsoft.com/office/powerpoint/2010/main" val="1986354419"/>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440029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30</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på din sysselsättning?</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Sysselsättning SoL: Sundbyberg, Sysselsättning SoL</a:t>
            </a:r>
          </a:p>
        </p:txBody>
      </p:sp>
      <p:sp>
        <p:nvSpPr>
          <p:cNvPr id="9" name="textruta 8">
            <a:extLst>
              <a:ext uri="{FF2B5EF4-FFF2-40B4-BE49-F238E27FC236}">
                <a16:creationId xmlns:a16="http://schemas.microsoft.com/office/drawing/2014/main" id="{F032D80B-29C9-3347-9B91-D4D7723D5C70}"/>
              </a:ext>
            </a:extLst>
          </p:cNvPr>
          <p:cNvSpPr txBox="1"/>
          <p:nvPr/>
        </p:nvSpPr>
        <p:spPr>
          <a:xfrm>
            <a:off x="416496" y="6437948"/>
            <a:ext cx="1120820"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
            </a:r>
            <a:endParaRPr sz="900" i="1">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E1B4BFC2-3CE7-F37E-091C-4BA9C46D9A12}"/>
              </a:ext>
            </a:extLst>
          </p:cNvPr>
          <p:cNvGraphicFramePr>
            <a:graphicFrameLocks noGrp="1"/>
          </p:cNvGraphicFramePr>
          <p:nvPr>
            <p:extLst>
              <p:ext uri="{D42A27DB-BD31-4B8C-83A1-F6EECF244321}">
                <p14:modId xmlns:p14="http://schemas.microsoft.com/office/powerpoint/2010/main" val="237829733"/>
              </p:ext>
            </p:extLst>
          </p:nvPr>
        </p:nvGraphicFramePr>
        <p:xfrm>
          <a:off x="376541" y="2590291"/>
          <a:ext cx="9104400" cy="6674440"/>
        </p:xfrm>
        <a:graphic>
          <a:graphicData uri="http://schemas.openxmlformats.org/drawingml/2006/table">
            <a:tbl>
              <a:tblPr firstRow="1" bandRow="1">
                <a:tableStyleId>{5C22544A-7EE6-4342-B048-85BDC9FD1C3A}</a:tableStyleId>
              </a:tblPr>
              <a:tblGrid>
                <a:gridCol w="2138400">
                  <a:extLst>
                    <a:ext uri="{9D8B030D-6E8A-4147-A177-3AD203B41FA5}">
                      <a16:colId xmlns:a16="http://schemas.microsoft.com/office/drawing/2014/main" val="60862922"/>
                    </a:ext>
                  </a:extLst>
                </a:gridCol>
                <a:gridCol w="774000">
                  <a:extLst>
                    <a:ext uri="{9D8B030D-6E8A-4147-A177-3AD203B41FA5}">
                      <a16:colId xmlns:a16="http://schemas.microsoft.com/office/drawing/2014/main" val="665048079"/>
                    </a:ext>
                  </a:extLst>
                </a:gridCol>
                <a:gridCol w="774000">
                  <a:extLst>
                    <a:ext uri="{9D8B030D-6E8A-4147-A177-3AD203B41FA5}">
                      <a16:colId xmlns:a16="http://schemas.microsoft.com/office/drawing/2014/main" val="511478028"/>
                    </a:ext>
                  </a:extLst>
                </a:gridCol>
                <a:gridCol w="774000">
                  <a:extLst>
                    <a:ext uri="{9D8B030D-6E8A-4147-A177-3AD203B41FA5}">
                      <a16:colId xmlns:a16="http://schemas.microsoft.com/office/drawing/2014/main" val="3760542871"/>
                    </a:ext>
                  </a:extLst>
                </a:gridCol>
                <a:gridCol w="774000">
                  <a:extLst>
                    <a:ext uri="{9D8B030D-6E8A-4147-A177-3AD203B41FA5}">
                      <a16:colId xmlns:a16="http://schemas.microsoft.com/office/drawing/2014/main" val="462950667"/>
                    </a:ext>
                  </a:extLst>
                </a:gridCol>
                <a:gridCol w="774000">
                  <a:extLst>
                    <a:ext uri="{9D8B030D-6E8A-4147-A177-3AD203B41FA5}">
                      <a16:colId xmlns:a16="http://schemas.microsoft.com/office/drawing/2014/main" val="2461712625"/>
                    </a:ext>
                  </a:extLst>
                </a:gridCol>
                <a:gridCol w="774000">
                  <a:extLst>
                    <a:ext uri="{9D8B030D-6E8A-4147-A177-3AD203B41FA5}">
                      <a16:colId xmlns:a16="http://schemas.microsoft.com/office/drawing/2014/main" val="3961973622"/>
                    </a:ext>
                  </a:extLst>
                </a:gridCol>
                <a:gridCol w="774000">
                  <a:extLst>
                    <a:ext uri="{9D8B030D-6E8A-4147-A177-3AD203B41FA5}">
                      <a16:colId xmlns:a16="http://schemas.microsoft.com/office/drawing/2014/main" val="3779878620"/>
                    </a:ext>
                  </a:extLst>
                </a:gridCol>
                <a:gridCol w="774000">
                  <a:extLst>
                    <a:ext uri="{9D8B030D-6E8A-4147-A177-3AD203B41FA5}">
                      <a16:colId xmlns:a16="http://schemas.microsoft.com/office/drawing/2014/main" val="1832173635"/>
                    </a:ext>
                  </a:extLst>
                </a:gridCol>
                <a:gridCol w="774000">
                  <a:extLst>
                    <a:ext uri="{9D8B030D-6E8A-4147-A177-3AD203B41FA5}">
                      <a16:colId xmlns:a16="http://schemas.microsoft.com/office/drawing/2014/main" val="3006094766"/>
                    </a:ext>
                  </a:extLst>
                </a:gridCol>
              </a:tblGrid>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algn="ctr"/>
                      <a:r>
                        <a:rPr lang="sv-SE" sz="1200">
                          <a:solidFill>
                            <a:schemeClr val="tx1"/>
                          </a:solidFill>
                          <a:latin typeface="Arial" panose="020B0604020202020204" pitchFamily="34" charset="0"/>
                          <a:cs typeface="Arial" panose="020B0604020202020204" pitchFamily="34" charset="0"/>
                        </a:rPr>
                        <a:t>Sysselsättning SoL</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a:solidFill>
                            <a:schemeClr val="tx1"/>
                          </a:solidFill>
                          <a:latin typeface="Arial" panose="020B0604020202020204" pitchFamily="34" charset="0"/>
                          <a:cs typeface="Arial" panose="020B0604020202020204" pitchFamily="34" charset="0"/>
                        </a:rPr>
                        <a:t>Sysselsättning SoL 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algn="ctr"/>
                      <a:r>
                        <a:rPr lang="sv-SE" sz="120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a:solidFill>
                            <a:schemeClr val="tx1"/>
                          </a:solidFill>
                          <a:latin typeface="Arial" panose="020B0604020202020204" pitchFamily="34" charset="0"/>
                          <a:cs typeface="Arial" panose="020B0604020202020204" pitchFamily="34" charset="0"/>
                        </a:rPr>
                        <a:t>Antal svar</a:t>
                      </a:r>
                      <a:endParaRPr sz="1200" i="1">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29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2290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1884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1413</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82 %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78 %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82 %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78 %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83 %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88 %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88 %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85 %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1759873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6</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Bakgrund</a:t>
            </a:r>
          </a:p>
        </p:txBody>
      </p:sp>
      <p:sp>
        <p:nvSpPr>
          <p:cNvPr id="15" name="Underrubrik 2">
            <a:extLst>
              <a:ext uri="{FF2B5EF4-FFF2-40B4-BE49-F238E27FC236}">
                <a16:creationId xmlns:a16="http://schemas.microsoft.com/office/drawing/2014/main" id="{459EFE21-D83E-044F-B937-352583A84C9A}"/>
              </a:ext>
            </a:extLst>
          </p:cNvPr>
          <p:cNvSpPr txBox="1">
            <a:spLocks/>
          </p:cNvSpPr>
          <p:nvPr/>
        </p:nvSpPr>
        <p:spPr bwMode="auto">
          <a:xfrm>
            <a:off x="354372" y="1023465"/>
            <a:ext cx="7983004" cy="240553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Sveriges Kommuner och Regioners (SKR) nationella brukarundersökningar inom socialtjänsten är årliga undersökningar som genomförs för flera olika målgrupper och verksamheter inom individ- och familjeomsorg och funktionshinderområdet samt till placerade barn och unga. </a:t>
            </a:r>
            <a:br>
              <a:rPr lang="sv-SE" sz="1100" dirty="0">
                <a:solidFill>
                  <a:srgbClr val="231F20"/>
                </a:solidFill>
              </a:rPr>
            </a:br>
            <a:br>
              <a:rPr lang="sv-SE" sz="1100" dirty="0">
                <a:solidFill>
                  <a:srgbClr val="231F20"/>
                </a:solidFill>
              </a:rPr>
            </a:br>
            <a:r>
              <a:rPr lang="sv-SE" sz="1100" dirty="0">
                <a:solidFill>
                  <a:srgbClr val="231F20"/>
                </a:solidFill>
              </a:rPr>
              <a:t>Undersökningen har hanterats av analysföretaget Enkätfabriken på uppdrag av deltagande kommuner och privata aktörer. Deltagandet är frivilligt och kommuner samt privata aktörer har själva bestämt inom vilka delar av verksamheterna de genomför undersökningen. Kommuner och privata aktörer avgör också själva när under undersökningsperioden 1 sept-31 okt. som den genomförs. Undersökningen är en totalundersökning vid de enheter där den genomförs, vilket innebär att alla brukare vid deltagande enheter ska erbjudas att delta.</a:t>
            </a:r>
            <a:br>
              <a:rPr lang="sv-SE" sz="1100" dirty="0">
                <a:solidFill>
                  <a:srgbClr val="231F20"/>
                </a:solidFill>
              </a:rPr>
            </a:br>
            <a:endParaRPr lang="sv-SE" sz="1100" dirty="0">
              <a:solidFill>
                <a:srgbClr val="231F20"/>
              </a:solidFill>
            </a:endParaRPr>
          </a:p>
          <a:p>
            <a:r>
              <a:rPr lang="sv-SE" sz="1100" dirty="0">
                <a:solidFill>
                  <a:srgbClr val="231F20"/>
                </a:solidFill>
              </a:rPr>
              <a:t>Denna rapport gäller: Sysselsättning SoL</a:t>
            </a:r>
          </a:p>
          <a:p>
            <a:endParaRPr lang="sv-SE" sz="1100" dirty="0">
              <a:solidFill>
                <a:srgbClr val="231F20"/>
              </a:solidFill>
            </a:endParaRPr>
          </a:p>
          <a:p>
            <a:r>
              <a:rPr lang="sv-SE" sz="1100" dirty="0">
                <a:solidFill>
                  <a:srgbClr val="231F20"/>
                </a:solidFill>
              </a:rPr>
              <a:t>Mer information om undersökningen finns på:</a:t>
            </a:r>
          </a:p>
          <a:p>
            <a:r>
              <a:rPr lang="sv-SE" sz="1100" u="sng" dirty="0">
                <a:solidFill>
                  <a:srgbClr val="9EA2FF"/>
                </a:solidFill>
                <a:latin typeface="Segoe UI" panose="020B0502040204020203" pitchFamily="34" charset="0"/>
                <a:hlinkClick r:id="rId3" tooltip="https://skr.se/skr/tjanster/oppnajamforelser/socialtjanstbrukarundersokningar/brukarundersokningfunktionshinder.11638.html"/>
              </a:rPr>
              <a:t>https://skr.se/skr/tjanster/oppnajamforelser/socialtjanstbrukarundersokningar/brukarundersokningfunktionshinder.11638.html</a:t>
            </a:r>
            <a:endParaRPr lang="sv-SE" sz="1100" u="sng" dirty="0">
              <a:solidFill>
                <a:srgbClr val="9EA2FF"/>
              </a:solidFill>
              <a:latin typeface="Segoe UI" panose="020B0502040204020203" pitchFamily="34" charset="0"/>
            </a:endParaRPr>
          </a:p>
          <a:p>
            <a:r>
              <a:rPr lang="sv-SE" sz="1100" dirty="0">
                <a:solidFill>
                  <a:srgbClr val="231F20"/>
                </a:solidFill>
              </a:rPr>
              <a:t> </a:t>
            </a:r>
          </a:p>
          <a:p>
            <a:r>
              <a:rPr lang="sv-SE" sz="1100" dirty="0">
                <a:solidFill>
                  <a:srgbClr val="231F20"/>
                </a:solidFill>
                <a:hlinkClick r:id="rId4"/>
              </a:rPr>
              <a:t>www.enkatfabriken.se/skr</a:t>
            </a:r>
            <a:r>
              <a:rPr lang="sv-SE" sz="1100" dirty="0">
                <a:solidFill>
                  <a:srgbClr val="231F20"/>
                </a:solidFill>
              </a:rPr>
              <a:t> </a:t>
            </a:r>
          </a:p>
        </p:txBody>
      </p:sp>
      <p:sp>
        <p:nvSpPr>
          <p:cNvPr id="16" name="Underrubrik 2">
            <a:extLst>
              <a:ext uri="{FF2B5EF4-FFF2-40B4-BE49-F238E27FC236}">
                <a16:creationId xmlns:a16="http://schemas.microsoft.com/office/drawing/2014/main" id="{0EFE40A3-130D-FB46-8C49-C10A1DEC7338}"/>
              </a:ext>
            </a:extLst>
          </p:cNvPr>
          <p:cNvSpPr txBox="1">
            <a:spLocks/>
          </p:cNvSpPr>
          <p:nvPr/>
        </p:nvSpPr>
        <p:spPr bwMode="auto">
          <a:xfrm>
            <a:off x="354374" y="4093599"/>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Tillvägagångssätt</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72" y="4496376"/>
            <a:ext cx="7910995" cy="820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Undersökningen genomförs huvudsakligen genom en webbenkät med unika inloggningskoder för varje brukare. Det innebär att en brukare enbart kan svara på respektive enkät en gång, vilket är en förutsättning för att resultat och svarsfrekvens ska vara korrekt. Brukarna har bjudits in att delta via antingen en utskriven kodtalong eller en pappersenkät. Resultatet från eventuella pappersenkäter har matats in i webbenkätverktyget av antingen kommunernas eller Enkätfabrikens personal.</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2" y="5316597"/>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Svarsfrekvens</a:t>
            </a:r>
            <a:endParaRPr lang="sv-SE" sz="2000" b="1" kern="0" dirty="0">
              <a:solidFill>
                <a:srgbClr val="231F20"/>
              </a:solidFill>
              <a:latin typeface="Arial Black" charset="0"/>
              <a:ea typeface="Arial Black" charset="0"/>
              <a:cs typeface="Arial Black" charset="0"/>
            </a:endParaRP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71" y="5719376"/>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en-US" sz="1100" dirty="0">
                <a:solidFill>
                  <a:srgbClr val="231F20"/>
                </a:solidFill>
              </a:rPr>
              <a:t>Antal brukare som ingick i målgruppen för enkäten var 50. Totalt sett har 11 svar inkommit. Det innebär att svarsfrekvensen är 22 procent. Resultat visas inte för frågor med färre än fem svar. En låg svarsfrekvens eller ett litet antal deltagare i undersökningen innebär att resultaten ska tolkas med försiktighet. </a:t>
            </a:r>
          </a:p>
          <a:p>
            <a:endParaRPr lang="en-US" sz="1100" dirty="0">
              <a:solidFill>
                <a:srgbClr val="231F20"/>
              </a:solidFill>
            </a:endParaRPr>
          </a:p>
        </p:txBody>
      </p:sp>
      <p:sp>
        <p:nvSpPr>
          <p:cNvPr id="11" name="textruta 10">
            <a:extLst>
              <a:ext uri="{FF2B5EF4-FFF2-40B4-BE49-F238E27FC236}">
                <a16:creationId xmlns:a16="http://schemas.microsoft.com/office/drawing/2014/main" id="{2167033D-6BAD-D64E-84FF-6C2096E6E9D0}"/>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Sysselsättning SoL: Sundbyberg, Sysselsättning SoL</a:t>
            </a:r>
          </a:p>
        </p:txBody>
      </p:sp>
    </p:spTree>
    <p:extLst>
      <p:ext uri="{BB962C8B-B14F-4D97-AF65-F5344CB8AC3E}">
        <p14:creationId xmlns:p14="http://schemas.microsoft.com/office/powerpoint/2010/main" val="4185687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7</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Avrundningar</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70" y="1040896"/>
            <a:ext cx="7910995" cy="8145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a:defRPr/>
            </a:pPr>
            <a:r>
              <a:rPr lang="sv-SE" sz="1100" dirty="0">
                <a:solidFill>
                  <a:srgbClr val="231F20"/>
                </a:solidFill>
              </a:rPr>
              <a:t>När ni tar del av resultatet är det viktigt att känna till att det förekommer avrundningar i redovisningen. Det kan göra att det framstår som att resultatet summerar till något mer eller mindre än 100 procent för en fråga, även om så inte är fallet. Om exempelvis 50,5 procent svarat ett alternativ, och 49,5 svarat ett annat, innebär avrundningarna att det kommer att redovisas som 51 respektive 50 procent. Detta är dock inget fel, utan en effekt av avrundningar.</a:t>
            </a:r>
          </a:p>
          <a:p>
            <a:pPr>
              <a:defRPr/>
            </a:pPr>
            <a:endParaRPr lang="sv-SE" sz="1100" dirty="0">
              <a:solidFill>
                <a:srgbClr val="231F20"/>
              </a:solidFill>
            </a:endParaRPr>
          </a:p>
          <a:p>
            <a:pPr>
              <a:defRPr/>
            </a:pPr>
            <a:r>
              <a:rPr lang="sv-SE" sz="1100" dirty="0">
                <a:solidFill>
                  <a:srgbClr val="231F20"/>
                </a:solidFill>
              </a:rPr>
              <a:t>”Nationellt” i tabellerna visar det sammanslagna resultatet för samtliga kommuner/organisationer som har deltagit undersökningen.</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0" y="247625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Redovisning av kön</a:t>
            </a: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70" y="2896466"/>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rgbClr val="231F20"/>
                </a:solidFill>
              </a:rPr>
              <a:t>Av anonymitetsskäl redovisas resultat uppdelat på kön enbart i rapporter på kommunnivå, och då endast om det finns minst fem svar från såväl män som kvinnor. Om könsuppdelade resultat saknas i en rapport, beror det på att det inte finns tillräckligt många svar i någon av grupperna.</a:t>
            </a:r>
          </a:p>
        </p:txBody>
      </p:sp>
      <p:sp>
        <p:nvSpPr>
          <p:cNvPr id="8" name="textruta 7">
            <a:extLst>
              <a:ext uri="{FF2B5EF4-FFF2-40B4-BE49-F238E27FC236}">
                <a16:creationId xmlns:a16="http://schemas.microsoft.com/office/drawing/2014/main" id="{2B0F2F38-B575-314E-AC8E-8463824E651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Sysselsättning SoL: Sundbyberg, Sysselsättning SoL</a:t>
            </a:r>
          </a:p>
        </p:txBody>
      </p:sp>
    </p:spTree>
    <p:extLst>
      <p:ext uri="{BB962C8B-B14F-4D97-AF65-F5344CB8AC3E}">
        <p14:creationId xmlns:p14="http://schemas.microsoft.com/office/powerpoint/2010/main" val="11645392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21234</TotalTime>
  <Words>15845</Words>
  <Application>Microsoft Macintosh PowerPoint</Application>
  <PresentationFormat>A4 (210 x 297 mm)</PresentationFormat>
  <Paragraphs>2317</Paragraphs>
  <Slides>51</Slides>
  <Notes>8</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51</vt:i4>
      </vt:variant>
    </vt:vector>
  </HeadingPairs>
  <TitlesOfParts>
    <vt:vector size="56" baseType="lpstr">
      <vt:lpstr>Arial</vt:lpstr>
      <vt:lpstr>Arial Black</vt:lpstr>
      <vt:lpstr>Calibri</vt:lpstr>
      <vt:lpstr>Segoe UI</vt:lpstr>
      <vt:lpstr>Office Theme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 från Enkätfabriken</dc:title>
  <dc:subject/>
  <dc:creator>Enkätfabriken</dc:creator>
  <cp:keywords/>
  <dc:description/>
  <cp:lastModifiedBy>Lovisa Köllerström</cp:lastModifiedBy>
  <cp:revision>643</cp:revision>
  <cp:lastPrinted>2018-04-19T16:41:41Z</cp:lastPrinted>
  <dcterms:created xsi:type="dcterms:W3CDTF">2018-04-19T14:35:35Z</dcterms:created>
  <dcterms:modified xsi:type="dcterms:W3CDTF">2022-11-14T06:19:32Z</dcterms:modified>
  <cp:category/>
</cp:coreProperties>
</file>