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slides/slide10.xml" ContentType="application/vnd.openxmlformats-officedocument.presentationml.slide+xml"/>
  <Override PartName="/ppt/slides/slide11.xml" ContentType="application/vnd.openxmlformats-officedocument.presentationml.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s/slide12.xml" ContentType="application/vnd.openxmlformats-officedocument.presentationml.slide+xml"/>
  <Override PartName="/ppt/slides/slide13.xml" ContentType="application/vnd.openxmlformats-officedocument.presentationml.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slides/slide14.xml" ContentType="application/vnd.openxmlformats-officedocument.presentationml.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slides/slide15.xml" ContentType="application/vnd.openxmlformats-officedocument.presentationml.slide+xml"/>
  <Override PartName="/ppt/slides/slide16.xml" ContentType="application/vnd.openxmlformats-officedocument.presentationml.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slides/slide17.xml" ContentType="application/vnd.openxmlformats-officedocument.presentationml.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slides/slide18.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slides/slide20.xml" ContentType="application/vnd.openxmlformats-officedocument.presentationml.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slides/slide21.xml" ContentType="application/vnd.openxmlformats-officedocument.presentationml.slide+xml"/>
  <Override PartName="/ppt/slides/slide22.xml" ContentType="application/vnd.openxmlformats-officedocument.presentationml.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slides/slide23.xml" ContentType="application/vnd.openxmlformats-officedocument.presentationml.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slides/slide24.xml" ContentType="application/vnd.openxmlformats-officedocument.presentationml.slide+xml"/>
  <Override PartName="/ppt/slides/slide25.xml" ContentType="application/vnd.openxmlformats-officedocument.presentationml.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slides/slide26.xml" ContentType="application/vnd.openxmlformats-officedocument.presentationml.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slides/slide27.xml" ContentType="application/vnd.openxmlformats-officedocument.presentationml.slide+xml"/>
  <Override PartName="/ppt/slides/slide28.xml" ContentType="application/vnd.openxmlformats-officedocument.presentationml.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slides/slide29.xml" ContentType="application/vnd.openxmlformats-officedocument.presentationml.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slides/slide30.xml" ContentType="application/vnd.openxmlformats-officedocument.presentationml.slide+xml"/>
  <Override PartName="/ppt/slides/slide31.xml" ContentType="application/vnd.openxmlformats-officedocument.presentationml.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slides/slide32.xml" ContentType="application/vnd.openxmlformats-officedocument.presentationml.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slides/slide33.xml" ContentType="application/vnd.openxmlformats-officedocument.presentationml.slide+xml"/>
  <Override PartName="/ppt/slides/slide34.xml" ContentType="application/vnd.openxmlformats-officedocument.presentationml.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slides/slide35.xml" ContentType="application/vnd.openxmlformats-officedocument.presentationml.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slides/slide36.xml" ContentType="application/vnd.openxmlformats-officedocument.presentationml.slide+xml"/>
  <Override PartName="/ppt/slides/slide37.xml" ContentType="application/vnd.openxmlformats-officedocument.presentationml.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slides/slide38.xml" ContentType="application/vnd.openxmlformats-officedocument.presentationml.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slides/slide39.xml" ContentType="application/vnd.openxmlformats-officedocument.presentationml.slide+xml"/>
  <Override PartName="/ppt/slides/slide40.xml" ContentType="application/vnd.openxmlformats-officedocument.presentationml.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slides/slide41.xml" ContentType="application/vnd.openxmlformats-officedocument.presentationml.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slides/slide42.xml" ContentType="application/vnd.openxmlformats-officedocument.presentationml.slide+xml"/>
  <Override PartName="/ppt/slides/slide6.xml" ContentType="application/vnd.openxmlformats-officedocument.presentationml.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slides/slide7.xml" ContentType="application/vnd.openxmlformats-officedocument.presentationml.slide+xml"/>
  <Override PartName="/ppt/notesSlides/notesSlide6.xml" ContentType="application/vnd.openxmlformats-officedocument.presentationml.notesSlide+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75"/>
  </p:notesMasterIdLst>
  <p:sldIdLst>
    <p:sldId id="257" r:id="rId2"/>
    <p:sldId id="744" r:id="rId7"/>
    <p:sldId id="745" r:id="rId8"/>
    <p:sldId id="746" r:id="rId11"/>
    <p:sldId id="688" r:id="rId12"/>
    <p:sldId id="689" r:id="rId13"/>
    <p:sldId id="648" r:id="rId14"/>
    <p:sldId id="690" r:id="rId15"/>
    <p:sldId id="649" r:id="rId16"/>
    <p:sldId id="650" r:id="rId17"/>
    <p:sldId id="691" r:id="rId18"/>
    <p:sldId id="651" r:id="rId19"/>
    <p:sldId id="652" r:id="rId20"/>
    <p:sldId id="692" r:id="rId21"/>
    <p:sldId id="653" r:id="rId22"/>
    <p:sldId id="654" r:id="rId23"/>
    <p:sldId id="693" r:id="rId24"/>
    <p:sldId id="655" r:id="rId25"/>
    <p:sldId id="656" r:id="rId26"/>
    <p:sldId id="694" r:id="rId27"/>
    <p:sldId id="657" r:id="rId28"/>
    <p:sldId id="658" r:id="rId29"/>
    <p:sldId id="695" r:id="rId30"/>
    <p:sldId id="659" r:id="rId31"/>
    <p:sldId id="660" r:id="rId32"/>
    <p:sldId id="696" r:id="rId33"/>
    <p:sldId id="661" r:id="rId34"/>
    <p:sldId id="662" r:id="rId35"/>
    <p:sldId id="697" r:id="rId36"/>
    <p:sldId id="663" r:id="rId37"/>
    <p:sldId id="664" r:id="rId38"/>
    <p:sldId id="698" r:id="rId39"/>
    <p:sldId id="665" r:id="rId40"/>
    <p:sldId id="666" r:id="rId41"/>
    <p:sldId id="699" r:id="rId42"/>
    <p:sldId id="667" r:id="rId4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5"/>
    <p:restoredTop sz="94558"/>
  </p:normalViewPr>
  <p:slideViewPr>
    <p:cSldViewPr snapToObjects="1">
      <p:cViewPr varScale="1">
        <p:scale>
          <a:sx n="116" d="100"/>
          <a:sy n="116" d="100"/>
        </p:scale>
        <p:origin x="1368" y="19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6" Type="http://schemas.openxmlformats.org/officeDocument/2006/relationships/commentAuthors" Target="commentAuthors.xml"/><Relationship Id="rId7" Type="http://schemas.openxmlformats.org/officeDocument/2006/relationships/slide" Target="slides/slide6.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slide" Target="slides/slide28.xml"/><Relationship Id="rId1" Type="http://schemas.openxmlformats.org/officeDocument/2006/relationships/slideMaster" Target="slideMasters/slide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79" Type="http://schemas.openxmlformats.org/officeDocument/2006/relationships/theme" Target="theme/theme1.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82" Type="http://schemas.openxmlformats.org/officeDocument/2006/relationships/customXml" Target="../customXml/item2.xml"/><Relationship Id="rId19" Type="http://schemas.openxmlformats.org/officeDocument/2006/relationships/slide" Target="slides/slide18.xml"/><Relationship Id="rId31" Type="http://schemas.openxmlformats.org/officeDocument/2006/relationships/slide" Target="slides/slide30.xml"/><Relationship Id="rId78" Type="http://schemas.openxmlformats.org/officeDocument/2006/relationships/viewProps" Target="viewProps.xml"/><Relationship Id="rId81" Type="http://schemas.openxmlformats.org/officeDocument/2006/relationships/customXml" Target="../customXml/item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77" Type="http://schemas.openxmlformats.org/officeDocument/2006/relationships/presProps" Target="presProps.xml"/><Relationship Id="rId8" Type="http://schemas.openxmlformats.org/officeDocument/2006/relationships/slide" Target="slides/slide7.xml"/><Relationship Id="rId80"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75" Type="http://schemas.openxmlformats.org/officeDocument/2006/relationships/notesMaster" Target="notesMasters/notesMaster1.xml"/><Relationship Id="rId8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0.3617021276595745</c:v>
                </c:pt>
                <c:pt idx="1">
                  <c:v>0.6382978723404256</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0.8723404255319149</c:v>
                </c:pt>
                <c:pt idx="1">
                  <c:v>0.1276595744680851</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c:v>
                </c:pt>
                <c:pt idx="1">
                  <c:v>0.1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0.8723404255319149</c:v>
                </c:pt>
                <c:pt idx="1">
                  <c:v>0.1276595744680851</c:v>
                </c:pt>
                <c:pt idx="2">
                  <c:v>0.0</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c:v>
                </c:pt>
                <c:pt idx="1">
                  <c:v>0.1</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0.8723404255319149</c:v>
                </c:pt>
                <c:pt idx="1">
                  <c:v>0.1276595744680851</c:v>
                </c:pt>
                <c:pt idx="2">
                  <c:v>0.0</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0.7647058823529411</c:v>
                </c:pt>
                <c:pt idx="1">
                  <c:v>0.2352941176470588</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0.9333333333333332</c:v>
                </c:pt>
                <c:pt idx="1">
                  <c:v>0.0666666666666666</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0.8085106382978723</c:v>
                </c:pt>
                <c:pt idx="1">
                  <c:v>0.1276595744680851</c:v>
                </c:pt>
                <c:pt idx="2">
                  <c:v>0.0638297872340425</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0.8</c:v>
                </c:pt>
                <c:pt idx="1">
                  <c:v>0.1</c:v>
                </c:pt>
                <c:pt idx="2">
                  <c:v>0.1</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0.9787234042553192</c:v>
                </c:pt>
                <c:pt idx="1">
                  <c:v>0.0212765957446808</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0.9411764705882352</c:v>
                </c:pt>
                <c:pt idx="1">
                  <c:v>0.0588235294117647</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Sheet1!$C$2:$C$3</c:f>
              <c:numCache>
                <c:formatCode>General</c:formatCode>
                <c:ptCount val="2"/>
                <c:pt idx="0">
                  <c:v>1.0</c:v>
                </c:pt>
                <c:pt idx="1">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0.851063829787234</c:v>
                </c:pt>
                <c:pt idx="1">
                  <c:v>0.1276595744680851</c:v>
                </c:pt>
                <c:pt idx="2">
                  <c:v>0.0212765957446808</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0.8936170212765957</c:v>
                </c:pt>
                <c:pt idx="1">
                  <c:v>0.0851063829787234</c:v>
                </c:pt>
                <c:pt idx="2">
                  <c:v>0.0212765957446808</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0.8823529411764706</c:v>
                </c:pt>
                <c:pt idx="1">
                  <c:v>0.1176470588235294</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c:v>
                </c:pt>
                <c:pt idx="1">
                  <c:v>0.0666666666666666</c:v>
                </c:pt>
                <c:pt idx="2">
                  <c:v>0.0333333333333333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0.8235294117647058</c:v>
                </c:pt>
                <c:pt idx="1">
                  <c:v>0.1764705882352941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0.8666666666666667</c:v>
                </c:pt>
                <c:pt idx="1">
                  <c:v>0.1</c:v>
                </c:pt>
                <c:pt idx="2">
                  <c:v>0.0333333333333333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0.9574468085106383</c:v>
                </c:pt>
                <c:pt idx="1">
                  <c:v>0.0425531914893617</c:v>
                </c:pt>
                <c:pt idx="2">
                  <c:v>0.0</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0.9411764705882352</c:v>
                </c:pt>
                <c:pt idx="1">
                  <c:v>0.0588235294117647</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0.9666666666666668</c:v>
                </c:pt>
                <c:pt idx="1">
                  <c:v>0.0333333333333333</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FED-934B-9DCB-BFD469AF004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FED-934B-9DCB-BFD469AF004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0.8936170212765957</c:v>
                </c:pt>
                <c:pt idx="1">
                  <c:v>0.0851063829787234</c:v>
                </c:pt>
                <c:pt idx="2">
                  <c:v>0.0212765957446808</c:v>
                </c:pt>
              </c:numCache>
            </c:numRef>
          </c:val>
          <c:extLst>
            <c:ext xmlns:c16="http://schemas.microsoft.com/office/drawing/2014/chart" uri="{C3380CC4-5D6E-409C-BE32-E72D297353CC}">
              <c16:uniqueId val="{00000004-2FED-934B-9DCB-BFD469AF004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0.8333333333333334</c:v>
                </c:pt>
                <c:pt idx="1">
                  <c:v>0.1333333333333333</c:v>
                </c:pt>
                <c:pt idx="2">
                  <c:v>0.0333333333333333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2022</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0.9787234042553192</c:v>
                </c:pt>
                <c:pt idx="1">
                  <c:v>0.0212765957446808</c:v>
                </c:pt>
                <c:pt idx="2">
                  <c:v>0.0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0.9666666666666668</c:v>
                </c:pt>
                <c:pt idx="1">
                  <c:v>0.0333333333333333</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2022-11-14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Daglig verksamhet LSS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jp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309147926"/>
              </p:ext>
            </p:extLst>
          </p:nvPr>
        </p:nvGraphicFramePr>
        <p:xfrm>
          <a:off x="376541" y="2590291"/>
          <a:ext cx="9108001" cy="2833960"/>
        </p:xfrm>
        <a:graphic>
          <a:graphicData uri="http://schemas.openxmlformats.org/drawingml/2006/table">
            <a:tbl>
              <a:tblPr firstRow="1" bandRow="1">
                <a:tableStyleId>{5C22544A-7EE6-4342-B048-85BDC9FD1C3A}</a:tableStyleId>
              </a:tblPr>
              <a:tblGrid>
                <a:gridCol w="2871631">
                  <a:extLst>
                    <a:ext uri="{9D8B030D-6E8A-4147-A177-3AD203B41FA5}">
                      <a16:colId xmlns:a16="http://schemas.microsoft.com/office/drawing/2014/main" val="60862922"/>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gridCol w="1039395">
                  <a:extLst>
                    <a:ext uri="{9D8B030D-6E8A-4147-A177-3AD203B41FA5}">
                      <a16:colId xmlns:a16="http://schemas.microsoft.com/office/drawing/2014/main" val="3779878620"/>
                    </a:ext>
                  </a:extLst>
                </a:gridCol>
                <a:gridCol w="1039395">
                  <a:extLst>
                    <a:ext uri="{9D8B030D-6E8A-4147-A177-3AD203B41FA5}">
                      <a16:colId xmlns:a16="http://schemas.microsoft.com/office/drawing/2014/main" val="1832173635"/>
                    </a:ext>
                  </a:extLst>
                </a:gridCol>
                <a:gridCol w="1039395">
                  <a:extLst>
                    <a:ext uri="{9D8B030D-6E8A-4147-A177-3AD203B41FA5}">
                      <a16:colId xmlns:a16="http://schemas.microsoft.com/office/drawing/2014/main" val="3006094766"/>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14505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12110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9603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Kvinna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36 %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35 %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41 %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43 %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44 %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43 %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3553844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350451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1159688401"/>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41</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14788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9771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260578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2362009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957577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9383C2AD-7D19-ECF6-432D-6B641247746A}"/>
              </a:ext>
            </a:extLst>
          </p:cNvPr>
          <p:cNvGraphicFramePr>
            <a:graphicFrameLocks noGrp="1"/>
          </p:cNvGraphicFramePr>
          <p:nvPr>
            <p:extLst>
              <p:ext uri="{D42A27DB-BD31-4B8C-83A1-F6EECF244321}">
                <p14:modId xmlns:p14="http://schemas.microsoft.com/office/powerpoint/2010/main" val="4113054402"/>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40</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12338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9717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398105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1094D66D-A747-4B6A-BACA-F19542733C17}"/>
              </a:ext>
            </a:extLst>
          </p:cNvPr>
          <p:cNvGraphicFramePr/>
          <p:nvPr>
            <p:extLst>
              <p:ext uri="{D42A27DB-BD31-4B8C-83A1-F6EECF244321}">
                <p14:modId xmlns:p14="http://schemas.microsoft.com/office/powerpoint/2010/main" val="7828392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72863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2547484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98221152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047272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8494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53EE2DA6-3AED-5BD8-BF46-A3B69B62A067}"/>
              </a:ext>
            </a:extLst>
          </p:cNvPr>
          <p:cNvGraphicFramePr>
            <a:graphicFrameLocks noGrp="1"/>
          </p:cNvGraphicFramePr>
          <p:nvPr>
            <p:extLst>
              <p:ext uri="{D42A27DB-BD31-4B8C-83A1-F6EECF244321}">
                <p14:modId xmlns:p14="http://schemas.microsoft.com/office/powerpoint/2010/main" val="2659017575"/>
              </p:ext>
            </p:extLst>
          </p:nvPr>
        </p:nvGraphicFramePr>
        <p:xfrm>
          <a:off x="376541" y="2590291"/>
          <a:ext cx="9108000" cy="539428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41</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14741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997989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3555416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843171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36220066-7F14-DEC0-E9FD-0303149E7289}"/>
              </a:ext>
            </a:extLst>
          </p:cNvPr>
          <p:cNvGraphicFramePr>
            <a:graphicFrameLocks noGrp="1"/>
          </p:cNvGraphicFramePr>
          <p:nvPr>
            <p:extLst>
              <p:ext uri="{D42A27DB-BD31-4B8C-83A1-F6EECF244321}">
                <p14:modId xmlns:p14="http://schemas.microsoft.com/office/powerpoint/2010/main" val="2757419048"/>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41</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14768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9751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520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3999764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26</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318110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27</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C2DD3154-E719-1F81-2965-BE68560C1BD5}"/>
              </a:ext>
            </a:extLst>
          </p:cNvPr>
          <p:cNvGraphicFramePr>
            <a:graphicFrameLocks noGrp="1"/>
          </p:cNvGraphicFramePr>
          <p:nvPr>
            <p:extLst>
              <p:ext uri="{D42A27DB-BD31-4B8C-83A1-F6EECF244321}">
                <p14:modId xmlns:p14="http://schemas.microsoft.com/office/powerpoint/2010/main" val="1588801339"/>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40</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9749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82 %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611817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3151494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73210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F5D48E6D-F3BD-6B97-E153-9C455CE33D4E}"/>
              </a:ext>
            </a:extLst>
          </p:cNvPr>
          <p:cNvGraphicFramePr>
            <a:graphicFrameLocks noGrp="1"/>
          </p:cNvGraphicFramePr>
          <p:nvPr>
            <p:extLst>
              <p:ext uri="{D42A27DB-BD31-4B8C-83A1-F6EECF244321}">
                <p14:modId xmlns:p14="http://schemas.microsoft.com/office/powerpoint/2010/main" val="586434682"/>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40</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14649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12245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9665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592996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1066143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226647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9AF93673-9DFE-06DE-8CA8-578E69A9BA04}"/>
              </a:ext>
            </a:extLst>
          </p:cNvPr>
          <p:cNvGraphicFramePr>
            <a:graphicFrameLocks noGrp="1"/>
          </p:cNvGraphicFramePr>
          <p:nvPr>
            <p:extLst>
              <p:ext uri="{D42A27DB-BD31-4B8C-83A1-F6EECF244321}">
                <p14:modId xmlns:p14="http://schemas.microsoft.com/office/powerpoint/2010/main" val="221192064"/>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40</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9693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155024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2667487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103970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3A142125-2256-4A29-C043-C3C7E00AB4E9}"/>
              </a:ext>
            </a:extLst>
          </p:cNvPr>
          <p:cNvGraphicFramePr>
            <a:graphicFrameLocks noGrp="1"/>
          </p:cNvGraphicFramePr>
          <p:nvPr>
            <p:extLst>
              <p:ext uri="{D42A27DB-BD31-4B8C-83A1-F6EECF244321}">
                <p14:modId xmlns:p14="http://schemas.microsoft.com/office/powerpoint/2010/main" val="942216253"/>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41</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14743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12307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9731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68 %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956336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1180178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169804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39</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E8F0D9C6-69FB-6D7C-1AB8-4B77773C70E2}"/>
              </a:ext>
            </a:extLst>
          </p:cNvPr>
          <p:cNvGraphicFramePr>
            <a:graphicFrameLocks noGrp="1"/>
          </p:cNvGraphicFramePr>
          <p:nvPr>
            <p:extLst>
              <p:ext uri="{D42A27DB-BD31-4B8C-83A1-F6EECF244321}">
                <p14:modId xmlns:p14="http://schemas.microsoft.com/office/powerpoint/2010/main" val="217615290"/>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41</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14733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9766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91 %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90 %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0717702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Antal svar: 47</a:t>
            </a:r>
          </a:p>
        </p:txBody>
      </p:sp>
    </p:spTree>
    <p:extLst>
      <p:ext uri="{BB962C8B-B14F-4D97-AF65-F5344CB8AC3E}">
        <p14:creationId xmlns:p14="http://schemas.microsoft.com/office/powerpoint/2010/main" val="1081123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 Resultat för 2022</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869029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
            </a:r>
            <a:endParaRPr sz="900" i="1">
              <a:latin typeface="Arial" panose="020B0604020202020204" pitchFamily="34" charset="0"/>
              <a:cs typeface="Arial" panose="020B0604020202020204" pitchFamily="34" charset="0"/>
            </a:endParaRP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graphicFrame>
        <p:nvGraphicFramePr>
          <p:cNvPr id="2" name="Tabell 10">
            <a:extLst>
              <a:ext uri="{FF2B5EF4-FFF2-40B4-BE49-F238E27FC236}">
                <a16:creationId xmlns:a16="http://schemas.microsoft.com/office/drawing/2014/main" id="{917CE2A7-27E0-B1D0-4CB7-6D79BF08723B}"/>
              </a:ext>
            </a:extLst>
          </p:cNvPr>
          <p:cNvGraphicFramePr>
            <a:graphicFrameLocks noGrp="1"/>
          </p:cNvGraphicFramePr>
          <p:nvPr>
            <p:extLst>
              <p:ext uri="{D42A27DB-BD31-4B8C-83A1-F6EECF244321}">
                <p14:modId xmlns:p14="http://schemas.microsoft.com/office/powerpoint/2010/main" val="1255697679"/>
              </p:ext>
            </p:extLst>
          </p:nvPr>
        </p:nvGraphicFramePr>
        <p:xfrm>
          <a:off x="376541" y="2590291"/>
          <a:ext cx="9108000" cy="5211400"/>
        </p:xfrm>
        <a:graphic>
          <a:graphicData uri="http://schemas.openxmlformats.org/drawingml/2006/table">
            <a:tbl>
              <a:tblPr firstRow="1" bandRow="1">
                <a:tableStyleId>{5C22544A-7EE6-4342-B048-85BDC9FD1C3A}</a:tableStyleId>
              </a:tblPr>
              <a:tblGrid>
                <a:gridCol w="2871630">
                  <a:extLst>
                    <a:ext uri="{9D8B030D-6E8A-4147-A177-3AD203B41FA5}">
                      <a16:colId xmlns:a16="http://schemas.microsoft.com/office/drawing/2014/main" val="60862922"/>
                    </a:ext>
                  </a:extLst>
                </a:gridCol>
                <a:gridCol w="1039395">
                  <a:extLst>
                    <a:ext uri="{9D8B030D-6E8A-4147-A177-3AD203B41FA5}">
                      <a16:colId xmlns:a16="http://schemas.microsoft.com/office/drawing/2014/main" val="665048079"/>
                    </a:ext>
                  </a:extLst>
                </a:gridCol>
                <a:gridCol w="1039395">
                  <a:extLst>
                    <a:ext uri="{9D8B030D-6E8A-4147-A177-3AD203B41FA5}">
                      <a16:colId xmlns:a16="http://schemas.microsoft.com/office/drawing/2014/main" val="511478028"/>
                    </a:ext>
                  </a:extLst>
                </a:gridCol>
                <a:gridCol w="1039395">
                  <a:extLst>
                    <a:ext uri="{9D8B030D-6E8A-4147-A177-3AD203B41FA5}">
                      <a16:colId xmlns:a16="http://schemas.microsoft.com/office/drawing/2014/main" val="3760542871"/>
                    </a:ext>
                  </a:extLst>
                </a:gridCol>
                <a:gridCol w="1039395">
                  <a:extLst>
                    <a:ext uri="{9D8B030D-6E8A-4147-A177-3AD203B41FA5}">
                      <a16:colId xmlns:a16="http://schemas.microsoft.com/office/drawing/2014/main" val="462950667"/>
                    </a:ext>
                  </a:extLst>
                </a:gridCol>
                <a:gridCol w="1039395">
                  <a:extLst>
                    <a:ext uri="{9D8B030D-6E8A-4147-A177-3AD203B41FA5}">
                      <a16:colId xmlns:a16="http://schemas.microsoft.com/office/drawing/2014/main" val="2461712625"/>
                    </a:ext>
                  </a:extLst>
                </a:gridCol>
                <a:gridCol w="1039395">
                  <a:extLst>
                    <a:ext uri="{9D8B030D-6E8A-4147-A177-3AD203B41FA5}">
                      <a16:colId xmlns:a16="http://schemas.microsoft.com/office/drawing/2014/main" val="3961973622"/>
                    </a:ext>
                  </a:extLst>
                </a:gridCol>
              </a:tblGrid>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algn="ctr"/>
                      <a:r>
                        <a:rPr lang="sv-SE" sz="120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endParaRPr sz="1200" b="1">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a:solidFill>
                            <a:schemeClr val="tx1"/>
                          </a:solidFill>
                          <a:latin typeface="Arial" panose="020B0604020202020204" pitchFamily="34" charset="0"/>
                          <a:cs typeface="Arial" panose="020B0604020202020204" pitchFamily="34" charset="0"/>
                        </a:rPr>
                        <a:t>Antal svar</a:t>
                      </a:r>
                      <a:endParaRPr sz="1200" i="1">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41</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14814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12352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9795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89 %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88 %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86 %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Regioners (SKR) nationella brukarundersökningar inom socialtjänsten är årliga undersökningar som genomförs för flera olika målgrupper och verksamheter inom individ- och familjeomsorg och funktionshinderområdet samt till placerade barn och unga. </a:t>
            </a:r>
            <a:br>
              <a:rPr lang="sv-SE" sz="1100" dirty="0">
                <a:solidFill>
                  <a:srgbClr val="231F20"/>
                </a:solidFill>
              </a:rPr>
            </a:br>
            <a:br>
              <a:rPr lang="sv-SE" sz="1100" dirty="0">
                <a:solidFill>
                  <a:srgbClr val="231F20"/>
                </a:solidFill>
              </a:rPr>
            </a:br>
            <a:r>
              <a:rPr lang="sv-SE" sz="1100" dirty="0">
                <a:solidFill>
                  <a:srgbClr val="231F20"/>
                </a:solidFill>
              </a:rPr>
              <a:t>Undersökningen har hanterats av analysföretaget Enkätfabriken på uppdrag av deltagande kommuner och privata aktörer. Deltagandet är frivilligt och kommuner samt privata aktörer har själva bestämt inom vilka delar av verksamheterna de genomför undersökningen. Kommuner och privata aktörer avgör också själva när under undersökningsperioden 1 sept-31 okt. som den genomförs. Undersökningen är en totalundersökning vid de enheter där den genomförs, vilket innebär att alla brukare vid deltagande enheter ska erbjudas att delta.</a:t>
            </a:r>
            <a:br>
              <a:rPr lang="sv-SE" sz="1100" dirty="0">
                <a:solidFill>
                  <a:srgbClr val="231F20"/>
                </a:solidFill>
              </a:rPr>
            </a:br>
            <a:endParaRPr lang="sv-SE" sz="1100" dirty="0">
              <a:solidFill>
                <a:srgbClr val="231F20"/>
              </a:solidFill>
            </a:endParaRPr>
          </a:p>
          <a:p>
            <a:r>
              <a:rPr lang="sv-SE" sz="1100" dirty="0">
                <a:solidFill>
                  <a:srgbClr val="231F20"/>
                </a:solidFill>
              </a:rPr>
              <a:t>Denna rapport gäller: Daglig verksamhet LSS</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rPr>
              <a:t> </a:t>
            </a: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93599"/>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96376"/>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Brukarna har bjudits in att delta via antingen en utskriven kodtalong eller en pappersenkät. Resultatet från eventuella pappersenkäter har matats in i webbenkätverktyget av antingen kommunernas eller Enkätfabrikens personal.</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316597"/>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71937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a:solidFill>
                  <a:srgbClr val="231F20"/>
                </a:solidFill>
              </a:rPr>
              <a:t>Antal brukare som ingick i målgruppen för enkäten var 117. Totalt sett har 47 svar inkommit. Det innebär att svarsfrekvensen är 40 procent. 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p:txBody>
      </p:sp>
      <p:sp>
        <p:nvSpPr>
          <p:cNvPr id="2" name="textruta 1">
            <a:extLst>
              <a:ext uri="{FF2B5EF4-FFF2-40B4-BE49-F238E27FC236}">
                <a16:creationId xmlns:a16="http://schemas.microsoft.com/office/drawing/2014/main" id="{94724DAF-29CC-BF3A-B5FF-4B83A2FAC9EB}"/>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42174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a:t>
            </a:r>
          </a:p>
          <a:p>
            <a:pPr>
              <a:defRPr/>
            </a:pPr>
            <a:endParaRPr lang="sv-SE" sz="1100" dirty="0">
              <a:solidFill>
                <a:srgbClr val="231F20"/>
              </a:solidFill>
            </a:endParaRPr>
          </a:p>
          <a:p>
            <a:pPr>
              <a:defRPr/>
            </a:pPr>
            <a:r>
              <a:rPr lang="sv-SE" sz="1100" dirty="0">
                <a:solidFill>
                  <a:srgbClr val="231F20"/>
                </a:solidFill>
              </a:rPr>
              <a:t>”Nationellt” i tabellerna visar det sammanslagna resultatet för samtliga kommuner/organisationer som har deltagit undersökningen.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7625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9646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enbart i rapporter på kommunnivå, och då endast om det finns minst fem svar från såväl män som kvinnor. På frågan om könstillhörighet redovisas antal svar endast om det finns minst fem svar från såväl män som kvinnor samt fem svar i kategorin annat. Om könsuppdelade resultat saknas i en rapport, beror det på att det inte finns tillräckligt många svar i någon av grupperna. </a:t>
            </a:r>
          </a:p>
        </p:txBody>
      </p:sp>
      <p:sp>
        <p:nvSpPr>
          <p:cNvPr id="2" name="textruta 1">
            <a:extLst>
              <a:ext uri="{FF2B5EF4-FFF2-40B4-BE49-F238E27FC236}">
                <a16:creationId xmlns:a16="http://schemas.microsoft.com/office/drawing/2014/main" id="{5E33C9AF-9503-2D4E-7685-F8DDC84676D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8524459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B399C6159452145B9D266F544F1478B" ma:contentTypeVersion="6" ma:contentTypeDescription="Skapa ett nytt dokument." ma:contentTypeScope="" ma:versionID="06d4b96e4092e48af3eb83711dabbba9">
  <xsd:schema xmlns:xsd="http://www.w3.org/2001/XMLSchema" xmlns:xs="http://www.w3.org/2001/XMLSchema" xmlns:p="http://schemas.microsoft.com/office/2006/metadata/properties" xmlns:ns2="cf2a573b-867a-4803-b564-6b5775a86b65" xmlns:ns3="cd587008-4381-4349-9f16-cdbbd9e226dd" targetNamespace="http://schemas.microsoft.com/office/2006/metadata/properties" ma:root="true" ma:fieldsID="0eafe95c3b81deba6e26882873d9be60" ns2:_="" ns3:_="">
    <xsd:import namespace="cf2a573b-867a-4803-b564-6b5775a86b65"/>
    <xsd:import namespace="cd587008-4381-4349-9f16-cdbbd9e226d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2a573b-867a-4803-b564-6b5775a86b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587008-4381-4349-9f16-cdbbd9e226dd"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3DB2A0-7EC7-4E38-B323-A45E8344FBE0}"/>
</file>

<file path=customXml/itemProps2.xml><?xml version="1.0" encoding="utf-8"?>
<ds:datastoreItem xmlns:ds="http://schemas.openxmlformats.org/officeDocument/2006/customXml" ds:itemID="{9DABEBE8-9FCA-4011-A4D6-A393CD70FB21}"/>
</file>

<file path=customXml/itemProps3.xml><?xml version="1.0" encoding="utf-8"?>
<ds:datastoreItem xmlns:ds="http://schemas.openxmlformats.org/officeDocument/2006/customXml" ds:itemID="{A2278504-360A-4CE5-872C-3AC4C122354A}"/>
</file>

<file path=docProps/app.xml><?xml version="1.0" encoding="utf-8"?>
<Properties xmlns="http://schemas.openxmlformats.org/officeDocument/2006/extended-properties" xmlns:vt="http://schemas.openxmlformats.org/officeDocument/2006/docPropsVTypes">
  <Template>Office Theme</Template>
  <TotalTime>22291</TotalTime>
  <Words>13220</Words>
  <Application>Microsoft Macintosh PowerPoint</Application>
  <PresentationFormat>A4 (210 x 297 mm)</PresentationFormat>
  <Paragraphs>1977</Paragraphs>
  <Slides>73</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73</vt:i4>
      </vt:variant>
    </vt:vector>
  </HeadingPairs>
  <TitlesOfParts>
    <vt:vector size="78"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Lovisa Köllerström</cp:lastModifiedBy>
  <cp:revision>663</cp:revision>
  <cp:lastPrinted>2018-04-19T16:41:41Z</cp:lastPrinted>
  <dcterms:created xsi:type="dcterms:W3CDTF">2018-04-19T14:35:35Z</dcterms:created>
  <dcterms:modified xsi:type="dcterms:W3CDTF">2022-11-14T14:46:21Z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0x010100CB399C6159452145B9D266F544F1478B</vt:lpwstr>
  </property>
</Properties>
</file>