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1.xml" ContentType="application/vnd.ms-office.chartcolorstyle+xml"/>
  <Override PartName="/ppt/charts/colors12.xml" ContentType="application/vnd.ms-office.chartcolorstyle+xml"/>
  <Override PartName="/ppt/charts/colors13.xml" ContentType="application/vnd.ms-office.chartcolorstyle+xml"/>
  <Override PartName="/ppt/charts/colors14.xml" ContentType="application/vnd.ms-office.chartcolorstyle+xml"/>
  <Override PartName="/ppt/charts/colors15.xml" ContentType="application/vnd.ms-office.chartcolorstyle+xml"/>
  <Override PartName="/ppt/charts/colors16.xml" ContentType="application/vnd.ms-office.chartcolorstyle+xml"/>
  <Override PartName="/ppt/charts/colors17.xml" ContentType="application/vnd.ms-office.chartcolorstyle+xml"/>
  <Override PartName="/ppt/charts/colors18.xml" ContentType="application/vnd.ms-office.chartcolorstyle+xml"/>
  <Override PartName="/ppt/charts/colors19.xml" ContentType="application/vnd.ms-office.chartcolorstyle+xml"/>
  <Override PartName="/ppt/charts/colors2.xml" ContentType="application/vnd.ms-office.chartcolorstyle+xml"/>
  <Override PartName="/ppt/charts/colors20.xml" ContentType="application/vnd.ms-office.chartcolorstyle+xml"/>
  <Override PartName="/ppt/charts/colors21.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11.xml" ContentType="application/vnd.ms-office.chartstyle+xml"/>
  <Override PartName="/ppt/charts/style12.xml" ContentType="application/vnd.ms-office.chartstyle+xml"/>
  <Override PartName="/ppt/charts/style13.xml" ContentType="application/vnd.ms-office.chartstyle+xml"/>
  <Override PartName="/ppt/charts/style14.xml" ContentType="application/vnd.ms-office.chartstyle+xml"/>
  <Override PartName="/ppt/charts/style15.xml" ContentType="application/vnd.ms-office.chartstyle+xml"/>
  <Override PartName="/ppt/charts/style16.xml" ContentType="application/vnd.ms-office.chartstyle+xml"/>
  <Override PartName="/ppt/charts/style17.xml" ContentType="application/vnd.ms-office.chartstyle+xml"/>
  <Override PartName="/ppt/charts/style18.xml" ContentType="application/vnd.ms-office.chartstyle+xml"/>
  <Override PartName="/ppt/charts/style19.xml" ContentType="application/vnd.ms-office.chartstyle+xml"/>
  <Override PartName="/ppt/charts/style2.xml" ContentType="application/vnd.ms-office.chartstyle+xml"/>
  <Override PartName="/ppt/charts/style20.xml" ContentType="application/vnd.ms-office.chartstyle+xml"/>
  <Override PartName="/ppt/charts/style21.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8.xml" ContentType="application/vnd.ms-office.chartstyle+xml"/>
  <Override PartName="/ppt/charts/style9.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98"/>
  </p:notesMasterIdLst>
  <p:sldIdLst>
    <p:sldId id="257" r:id="rId2"/>
    <p:sldId id="738" r:id="rId7"/>
    <p:sldId id="739" r:id="rId8"/>
    <p:sldId id="746" r:id="rId13"/>
    <p:sldId id="688" r:id="rId14"/>
    <p:sldId id="689" r:id="rId15"/>
    <p:sldId id="648" r:id="rId17"/>
    <p:sldId id="690" r:id="rId18"/>
    <p:sldId id="649" r:id="rId19"/>
    <p:sldId id="650" r:id="rId21"/>
    <p:sldId id="691" r:id="rId22"/>
    <p:sldId id="651" r:id="rId23"/>
    <p:sldId id="654" r:id="rId29"/>
    <p:sldId id="693" r:id="rId30"/>
    <p:sldId id="655" r:id="rId31"/>
    <p:sldId id="656" r:id="rId33"/>
    <p:sldId id="694" r:id="rId34"/>
    <p:sldId id="657" r:id="rId35"/>
    <p:sldId id="658" r:id="rId37"/>
    <p:sldId id="695" r:id="rId38"/>
    <p:sldId id="659" r:id="rId39"/>
    <p:sldId id="660" r:id="rId41"/>
    <p:sldId id="696" r:id="rId42"/>
    <p:sldId id="661" r:id="rId43"/>
    <p:sldId id="662" r:id="rId45"/>
    <p:sldId id="697" r:id="rId46"/>
    <p:sldId id="663" r:id="rId47"/>
    <p:sldId id="664" r:id="rId49"/>
    <p:sldId id="698" r:id="rId50"/>
    <p:sldId id="665" r:id="rId51"/>
    <p:sldId id="666" r:id="rId53"/>
    <p:sldId id="699" r:id="rId54"/>
    <p:sldId id="667" r:id="rId5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dwith Mia" initials="LM" lastIdx="2" clrIdx="0">
    <p:extLst>
      <p:ext uri="{19B8F6BF-5375-455C-9EA6-DF929625EA0E}">
        <p15:presenceInfo xmlns:p15="http://schemas.microsoft.com/office/powerpoint/2012/main" userId="S::Mia.Ledwith@skr.se::7521c7e0-785d-444f-ada4-01a46e07ff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CCDEE1"/>
    <a:srgbClr val="005A69"/>
    <a:srgbClr val="7A5589"/>
    <a:srgbClr val="3A6E31"/>
    <a:srgbClr val="E06C00"/>
    <a:srgbClr val="0071A1"/>
    <a:srgbClr val="5B336A"/>
    <a:srgbClr val="92769B"/>
    <a:srgbClr val="8DC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2"/>
    <p:restoredTop sz="94558"/>
  </p:normalViewPr>
  <p:slideViewPr>
    <p:cSldViewPr snapToObjects="1">
      <p:cViewPr varScale="1">
        <p:scale>
          <a:sx n="121" d="100"/>
          <a:sy n="121" d="100"/>
        </p:scale>
        <p:origin x="1136"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0" Type="http://schemas.openxmlformats.org/officeDocument/2006/relationships/presProps" Target="presProps.xml"/><Relationship Id="rId101" Type="http://schemas.openxmlformats.org/officeDocument/2006/relationships/viewProps" Target="viewProps.xml"/><Relationship Id="rId102" Type="http://schemas.openxmlformats.org/officeDocument/2006/relationships/theme" Target="theme/theme1.xml"/><Relationship Id="rId103" Type="http://schemas.openxmlformats.org/officeDocument/2006/relationships/tableStyles" Target="tableStyles.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9" Type="http://schemas.openxmlformats.org/officeDocument/2006/relationships/slide" Target="slides/slide28.xml"/><Relationship Id="rId30" Type="http://schemas.openxmlformats.org/officeDocument/2006/relationships/slide" Target="slides/slide29.xml"/><Relationship Id="rId31" Type="http://schemas.openxmlformats.org/officeDocument/2006/relationships/slide" Target="slides/slide30.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9" Type="http://schemas.openxmlformats.org/officeDocument/2006/relationships/slide" Target="slides/slide48.xml"/><Relationship Id="rId50" Type="http://schemas.openxmlformats.org/officeDocument/2006/relationships/slide" Target="slides/slide49.xml"/><Relationship Id="rId51" Type="http://schemas.openxmlformats.org/officeDocument/2006/relationships/slide" Target="slides/slide50.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7" Type="http://schemas.openxmlformats.org/officeDocument/2006/relationships/slide" Target="slides/slide6.xml"/><Relationship Id="rId8" Type="http://schemas.openxmlformats.org/officeDocument/2006/relationships/slide" Target="slides/slide7.xml"/><Relationship Id="rId98" Type="http://schemas.openxmlformats.org/officeDocument/2006/relationships/notesMaster" Target="notesMasters/notesMaster1.xml"/><Relationship Id="rId9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kalkylblad10.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kalkylblad11.xlsx"/></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kalkylblad12.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kalkylblad13.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kalkylblad14.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kalkylblad15.xlsx"/></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package" Target="../embeddings/Microsoft_Excel-kalkylblad16.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kalkylblad17.xlsx"/></Relationships>
</file>

<file path=ppt/charts/_rels/chart19.xml.rels><?xml version='1.0' encoding='UTF-8' standalone='yes'?>
<Relationships xmlns="http://schemas.openxmlformats.org/package/2006/relationships"><Relationship Id="rId1" Type="http://schemas.microsoft.com/office/2011/relationships/chartStyle" Target="style19.xml"/><Relationship Id="rId2" Type="http://schemas.microsoft.com/office/2011/relationships/chartColorStyle" Target="colors19.xml"/><Relationship Id="rId3"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kalkylblad19.xlsx"/></Relationships>
</file>

<file path=ppt/charts/_rels/chart21.xml.rels><?xml version='1.0' encoding='UTF-8' standalone='yes'?>
<Relationships xmlns="http://schemas.openxmlformats.org/package/2006/relationships"><Relationship Id="rId1" Type="http://schemas.microsoft.com/office/2011/relationships/chartStyle" Target="style21.xml"/><Relationship Id="rId2" Type="http://schemas.microsoft.com/office/2011/relationships/chartColorStyle" Target="colors21.xml"/><Relationship Id="rId3" Type="http://schemas.openxmlformats.org/officeDocument/2006/relationships/package" Target="../embeddings/Microsoft_Excel-kalkylblad20.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pt idx="0">
                  <c:v>0.3529411764705882</c:v>
                </c:pt>
                <c:pt idx="1">
                  <c:v>0.6470588235294118</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EC7D-7240-AFC8-F890D6DDC4B4}"/>
              </c:ext>
            </c:extLst>
          </c:dPt>
          <c:dPt>
            <c:idx val="6"/>
            <c:invertIfNegative val="0"/>
            <c:bubble3D val="0"/>
            <c:spPr>
              <a:solidFill>
                <a:srgbClr val="0071A1"/>
              </a:solidFill>
              <a:ln>
                <a:noFill/>
              </a:ln>
              <a:effectLst/>
            </c:spPr>
            <c:extLst>
              <c:ext xmlns:c16="http://schemas.microsoft.com/office/drawing/2014/chart" uri="{C3380CC4-5D6E-409C-BE32-E72D297353CC}">
                <c16:uniqueId val="{00000003-EC7D-7240-AFC8-F890D6DDC4B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0.75</c:v>
                </c:pt>
                <c:pt idx="1">
                  <c:v>0.25</c:v>
                </c:pt>
                <c:pt idx="2">
                  <c:v>0.0</c:v>
                </c:pt>
              </c:numCache>
            </c:numRef>
          </c:val>
          <c:extLst>
            <c:ext xmlns:c16="http://schemas.microsoft.com/office/drawing/2014/chart" uri="{C3380CC4-5D6E-409C-BE32-E72D297353CC}">
              <c16:uniqueId val="{00000004-EC7D-7240-AFC8-F890D6DDC4B4}"/>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c:v>
                </c:pt>
                <c:pt idx="1">
                  <c:v>0.2</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0.7272727272727273</c:v>
                </c:pt>
                <c:pt idx="1">
                  <c:v>0.2727272727272727</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0342-1C41-9AE0-8D814AD3C33D}"/>
              </c:ext>
            </c:extLst>
          </c:dPt>
          <c:dPt>
            <c:idx val="6"/>
            <c:invertIfNegative val="0"/>
            <c:bubble3D val="0"/>
            <c:spPr>
              <a:solidFill>
                <a:srgbClr val="0071A1"/>
              </a:solidFill>
              <a:ln>
                <a:noFill/>
              </a:ln>
              <a:effectLst/>
            </c:spPr>
            <c:extLst>
              <c:ext xmlns:c16="http://schemas.microsoft.com/office/drawing/2014/chart" uri="{C3380CC4-5D6E-409C-BE32-E72D297353CC}">
                <c16:uniqueId val="{00000003-0342-1C41-9AE0-8D814AD3C33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0.8823529411764706</c:v>
                </c:pt>
                <c:pt idx="1">
                  <c:v>0.1176470588235294</c:v>
                </c:pt>
                <c:pt idx="2">
                  <c:v>0.0</c:v>
                </c:pt>
              </c:numCache>
            </c:numRef>
          </c:val>
          <c:extLst>
            <c:ext xmlns:c16="http://schemas.microsoft.com/office/drawing/2014/chart" uri="{C3380CC4-5D6E-409C-BE32-E72D297353CC}">
              <c16:uniqueId val="{00000004-0342-1C41-9AE0-8D814AD3C33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0.8333333333333334</c:v>
                </c:pt>
                <c:pt idx="1">
                  <c:v>0.1666666666666666</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0.9090909090909092</c:v>
                </c:pt>
                <c:pt idx="1">
                  <c:v>0.0909090909090909</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88A-FC4A-9E64-AA7515663775}"/>
              </c:ext>
            </c:extLst>
          </c:dPt>
          <c:dPt>
            <c:idx val="6"/>
            <c:invertIfNegative val="0"/>
            <c:bubble3D val="0"/>
            <c:spPr>
              <a:solidFill>
                <a:srgbClr val="0071A1"/>
              </a:solidFill>
              <a:ln>
                <a:noFill/>
              </a:ln>
              <a:effectLst/>
            </c:spPr>
            <c:extLst>
              <c:ext xmlns:c16="http://schemas.microsoft.com/office/drawing/2014/chart" uri="{C3380CC4-5D6E-409C-BE32-E72D297353CC}">
                <c16:uniqueId val="{00000003-288A-FC4A-9E64-AA751566377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0.8235294117647058</c:v>
                </c:pt>
                <c:pt idx="1">
                  <c:v>0.1764705882352941</c:v>
                </c:pt>
                <c:pt idx="2">
                  <c:v>0.0</c:v>
                </c:pt>
              </c:numCache>
            </c:numRef>
          </c:val>
          <c:extLst>
            <c:ext xmlns:c16="http://schemas.microsoft.com/office/drawing/2014/chart" uri="{C3380CC4-5D6E-409C-BE32-E72D297353CC}">
              <c16:uniqueId val="{00000004-288A-FC4A-9E64-AA7515663775}"/>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0.8333333333333334</c:v>
                </c:pt>
                <c:pt idx="1">
                  <c:v>0.1666666666666666</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0.8181818181818182</c:v>
                </c:pt>
                <c:pt idx="1">
                  <c:v>0.1818181818181818</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7D9-A549-AFFA-BD122A809047}"/>
              </c:ext>
            </c:extLst>
          </c:dPt>
          <c:dPt>
            <c:idx val="6"/>
            <c:invertIfNegative val="0"/>
            <c:bubble3D val="0"/>
            <c:spPr>
              <a:solidFill>
                <a:srgbClr val="0071A1"/>
              </a:solidFill>
              <a:ln>
                <a:noFill/>
              </a:ln>
              <a:effectLst/>
            </c:spPr>
            <c:extLst>
              <c:ext xmlns:c16="http://schemas.microsoft.com/office/drawing/2014/chart" uri="{C3380CC4-5D6E-409C-BE32-E72D297353CC}">
                <c16:uniqueId val="{00000003-17D9-A549-AFFA-BD122A80904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0.8235294117647058</c:v>
                </c:pt>
                <c:pt idx="1">
                  <c:v>0.1764705882352941</c:v>
                </c:pt>
                <c:pt idx="2">
                  <c:v>0.0</c:v>
                </c:pt>
              </c:numCache>
            </c:numRef>
          </c:val>
          <c:extLst>
            <c:ext xmlns:c16="http://schemas.microsoft.com/office/drawing/2014/chart" uri="{C3380CC4-5D6E-409C-BE32-E72D297353CC}">
              <c16:uniqueId val="{00000004-17D9-A549-AFFA-BD122A80904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Sheet1!$C$2:$C$4</c:f>
              <c:numCache>
                <c:formatCode>General</c:formatCode>
                <c:ptCount val="3"/>
                <c:pt idx="0">
                  <c:v>0.7272727272727273</c:v>
                </c:pt>
                <c:pt idx="1">
                  <c:v>0.2727272727272727</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61B-0B4D-A6A1-57FD16E4928B}"/>
              </c:ext>
            </c:extLst>
          </c:dPt>
          <c:dPt>
            <c:idx val="6"/>
            <c:invertIfNegative val="0"/>
            <c:bubble3D val="0"/>
            <c:spPr>
              <a:solidFill>
                <a:srgbClr val="0071A1"/>
              </a:solidFill>
              <a:ln>
                <a:noFill/>
              </a:ln>
              <a:effectLst/>
            </c:spPr>
            <c:extLst>
              <c:ext xmlns:c16="http://schemas.microsoft.com/office/drawing/2014/chart" uri="{C3380CC4-5D6E-409C-BE32-E72D297353CC}">
                <c16:uniqueId val="{00000003-A61B-0B4D-A6A1-57FD16E4928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1.0</c:v>
                </c:pt>
                <c:pt idx="1">
                  <c:v>0.0</c:v>
                </c:pt>
              </c:numCache>
            </c:numRef>
          </c:val>
          <c:extLst>
            <c:ext xmlns:c16="http://schemas.microsoft.com/office/drawing/2014/chart" uri="{C3380CC4-5D6E-409C-BE32-E72D297353CC}">
              <c16:uniqueId val="{00000004-A61B-0B4D-A6A1-57FD16E4928B}"/>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1.0</c:v>
                </c:pt>
                <c:pt idx="1">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Sheet1!$C$2:$C$3</c:f>
              <c:numCache>
                <c:formatCode>General</c:formatCode>
                <c:ptCount val="2"/>
                <c:pt idx="0">
                  <c:v>1.0</c:v>
                </c:pt>
                <c:pt idx="1">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0.8235294117647058</c:v>
                </c:pt>
                <c:pt idx="1">
                  <c:v>0.1764705882352941</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3C01-5B40-B644-5B0599D6C7D7}"/>
              </c:ext>
            </c:extLst>
          </c:dPt>
          <c:dPt>
            <c:idx val="6"/>
            <c:invertIfNegative val="0"/>
            <c:bubble3D val="0"/>
            <c:spPr>
              <a:solidFill>
                <a:srgbClr val="0071A1"/>
              </a:solidFill>
              <a:ln>
                <a:noFill/>
              </a:ln>
              <a:effectLst/>
            </c:spPr>
            <c:extLst>
              <c:ext xmlns:c16="http://schemas.microsoft.com/office/drawing/2014/chart" uri="{C3380CC4-5D6E-409C-BE32-E72D297353CC}">
                <c16:uniqueId val="{00000003-3C01-5B40-B644-5B0599D6C7D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0.8823529411764706</c:v>
                </c:pt>
                <c:pt idx="1">
                  <c:v>0.1176470588235294</c:v>
                </c:pt>
                <c:pt idx="2">
                  <c:v>0.0</c:v>
                </c:pt>
              </c:numCache>
            </c:numRef>
          </c:val>
          <c:extLst>
            <c:ext xmlns:c16="http://schemas.microsoft.com/office/drawing/2014/chart" uri="{C3380CC4-5D6E-409C-BE32-E72D297353CC}">
              <c16:uniqueId val="{00000004-3C01-5B40-B644-5B0599D6C7D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0.8333333333333334</c:v>
                </c:pt>
                <c:pt idx="1">
                  <c:v>0.1666666666666666</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0.9090909090909092</c:v>
                </c:pt>
                <c:pt idx="1">
                  <c:v>0.0909090909090909</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0.8333333333333334</c:v>
                </c:pt>
                <c:pt idx="1">
                  <c:v>0.1666666666666666</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0.8181818181818182</c:v>
                </c:pt>
                <c:pt idx="1">
                  <c:v>0.1818181818181818</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B413-E24D-9A50-C2FD1C31DA59}"/>
              </c:ext>
            </c:extLst>
          </c:dPt>
          <c:dPt>
            <c:idx val="6"/>
            <c:invertIfNegative val="0"/>
            <c:bubble3D val="0"/>
            <c:spPr>
              <a:solidFill>
                <a:srgbClr val="0071A1"/>
              </a:solidFill>
              <a:ln>
                <a:noFill/>
              </a:ln>
              <a:effectLst/>
            </c:spPr>
            <c:extLst>
              <c:ext xmlns:c16="http://schemas.microsoft.com/office/drawing/2014/chart" uri="{C3380CC4-5D6E-409C-BE32-E72D297353CC}">
                <c16:uniqueId val="{00000003-B413-E24D-9A50-C2FD1C31DA5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0.8823529411764706</c:v>
                </c:pt>
                <c:pt idx="1">
                  <c:v>0.1176470588235294</c:v>
                </c:pt>
                <c:pt idx="2">
                  <c:v>0.0</c:v>
                </c:pt>
              </c:numCache>
            </c:numRef>
          </c:val>
          <c:extLst>
            <c:ext xmlns:c16="http://schemas.microsoft.com/office/drawing/2014/chart" uri="{C3380CC4-5D6E-409C-BE32-E72D297353CC}">
              <c16:uniqueId val="{00000004-B413-E24D-9A50-C2FD1C31DA59}"/>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0.8333333333333334</c:v>
                </c:pt>
                <c:pt idx="1">
                  <c:v>0.1666666666666666</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0.9090909090909092</c:v>
                </c:pt>
                <c:pt idx="1">
                  <c:v>0.0909090909090909</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54A3-4F4D-8F2A-CA8D1DB5BA6F}"/>
              </c:ext>
            </c:extLst>
          </c:dPt>
          <c:dPt>
            <c:idx val="6"/>
            <c:invertIfNegative val="0"/>
            <c:bubble3D val="0"/>
            <c:spPr>
              <a:solidFill>
                <a:srgbClr val="0071A1"/>
              </a:solidFill>
              <a:ln>
                <a:noFill/>
              </a:ln>
              <a:effectLst/>
            </c:spPr>
            <c:extLst>
              <c:ext xmlns:c16="http://schemas.microsoft.com/office/drawing/2014/chart" uri="{C3380CC4-5D6E-409C-BE32-E72D297353CC}">
                <c16:uniqueId val="{00000003-54A3-4F4D-8F2A-CA8D1DB5BA6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0.8823529411764706</c:v>
                </c:pt>
                <c:pt idx="1">
                  <c:v>0.1176470588235294</c:v>
                </c:pt>
                <c:pt idx="2">
                  <c:v>0.0</c:v>
                </c:pt>
              </c:numCache>
            </c:numRef>
          </c:val>
          <c:extLst>
            <c:ext xmlns:c16="http://schemas.microsoft.com/office/drawing/2014/chart" uri="{C3380CC4-5D6E-409C-BE32-E72D297353CC}">
              <c16:uniqueId val="{00000004-54A3-4F4D-8F2A-CA8D1DB5BA6F}"/>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0.8333333333333334</c:v>
                </c:pt>
                <c:pt idx="1">
                  <c:v>0.1666666666666666</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0.9090909090909092</c:v>
                </c:pt>
                <c:pt idx="1">
                  <c:v>0.0909090909090909</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2023-11-14</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6</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7</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skr.se/skr/tjanster/oppnajamforelser/socialtjanstbrukarundersokningar/brukarundersokningfunktionshinder.11638.html" TargetMode="External"/><Relationship Id="rId4" Type="http://schemas.openxmlformats.org/officeDocument/2006/relationships/hyperlink" Target="http://www.enkatfabriken.se/sk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Servicebostad LSS</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Sundbyberg</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83.pn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09089688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
        <p:nvSpPr>
          <p:cNvPr id="6" name="textruta 5">
            <a:extLst>
              <a:ext uri="{FF2B5EF4-FFF2-40B4-BE49-F238E27FC236}">
                <a16:creationId xmlns:a16="http://schemas.microsoft.com/office/drawing/2014/main" id="{F97733DB-7487-C648-B66A-7A6BEB1D07FC}"/>
              </a:ext>
            </a:extLst>
          </p:cNvPr>
          <p:cNvSpPr txBox="1"/>
          <p:nvPr/>
        </p:nvSpPr>
        <p:spPr>
          <a:xfrm>
            <a:off x="416496" y="6437948"/>
            <a:ext cx="947695"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Könsresultat visas exklusive de som svarat "Annat".</a:t>
            </a:r>
            <a:endParaRPr sz="900" i="1">
              <a:latin typeface="Arial" panose="020B0604020202020204" pitchFamily="34" charset="0"/>
              <a:cs typeface="Arial" panose="020B0604020202020204" pitchFamily="34" charset="0"/>
            </a:endParaRPr>
          </a:p>
        </p:txBody>
      </p:sp>
      <p:sp>
        <p:nvSpPr>
          <p:cNvPr id="2" name="textruta 1">
            <a:extLst>
              <a:ext uri="{FF2B5EF4-FFF2-40B4-BE49-F238E27FC236}">
                <a16:creationId xmlns:a16="http://schemas.microsoft.com/office/drawing/2014/main" id="{3FE60237-B18B-F4CD-B633-CFAB13BB7620}"/>
              </a:ext>
            </a:extLst>
          </p:cNvPr>
          <p:cNvSpPr txBox="1"/>
          <p:nvPr/>
        </p:nvSpPr>
        <p:spPr>
          <a:xfrm>
            <a:off x="424721" y="6308082"/>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a:t>
            </a:r>
          </a:p>
        </p:txBody>
      </p:sp>
    </p:spTree>
    <p:extLst>
      <p:ext uri="{BB962C8B-B14F-4D97-AF65-F5344CB8AC3E}">
        <p14:creationId xmlns:p14="http://schemas.microsoft.com/office/powerpoint/2010/main" val="3278737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
        <p:nvSpPr>
          <p:cNvPr id="8" name="textruta 7">
            <a:extLst>
              <a:ext uri="{FF2B5EF4-FFF2-40B4-BE49-F238E27FC236}">
                <a16:creationId xmlns:a16="http://schemas.microsoft.com/office/drawing/2014/main" id="{6EB6AD40-F7E4-1F4F-8857-E8B666C315B8}"/>
              </a:ext>
            </a:extLst>
          </p:cNvPr>
          <p:cNvSpPr txBox="1"/>
          <p:nvPr/>
        </p:nvSpPr>
        <p:spPr>
          <a:xfrm>
            <a:off x="416496" y="6437948"/>
            <a:ext cx="947695"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Könsresultat visas exklusive de som svarat "Annat".</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6478932F-E740-436C-02CB-28C518A7F037}"/>
              </a:ext>
            </a:extLst>
          </p:cNvPr>
          <p:cNvGraphicFramePr>
            <a:graphicFrameLocks noGrp="1"/>
          </p:cNvGraphicFramePr>
          <p:nvPr>
            <p:extLst>
              <p:ext uri="{D42A27DB-BD31-4B8C-83A1-F6EECF244321}">
                <p14:modId xmlns:p14="http://schemas.microsoft.com/office/powerpoint/2010/main" val="691369663"/>
              </p:ext>
            </p:extLst>
          </p:nvPr>
        </p:nvGraphicFramePr>
        <p:xfrm>
          <a:off x="376541" y="2590291"/>
          <a:ext cx="9108001" cy="3016840"/>
        </p:xfrm>
        <a:graphic>
          <a:graphicData uri="http://schemas.openxmlformats.org/drawingml/2006/table">
            <a:tbl>
              <a:tblPr firstRow="1" bandRow="1">
                <a:tableStyleId>{5C22544A-7EE6-4342-B048-85BDC9FD1C3A}</a:tableStyleId>
              </a:tblPr>
              <a:tblGrid>
                <a:gridCol w="2338009">
                  <a:extLst>
                    <a:ext uri="{9D8B030D-6E8A-4147-A177-3AD203B41FA5}">
                      <a16:colId xmlns:a16="http://schemas.microsoft.com/office/drawing/2014/main" val="60862922"/>
                    </a:ext>
                  </a:extLst>
                </a:gridCol>
                <a:gridCol w="846249">
                  <a:extLst>
                    <a:ext uri="{9D8B030D-6E8A-4147-A177-3AD203B41FA5}">
                      <a16:colId xmlns:a16="http://schemas.microsoft.com/office/drawing/2014/main" val="1316805277"/>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gridCol w="846249">
                  <a:extLst>
                    <a:ext uri="{9D8B030D-6E8A-4147-A177-3AD203B41FA5}">
                      <a16:colId xmlns:a16="http://schemas.microsoft.com/office/drawing/2014/main" val="3525936969"/>
                    </a:ext>
                  </a:extLst>
                </a:gridCol>
                <a:gridCol w="846249">
                  <a:extLst>
                    <a:ext uri="{9D8B030D-6E8A-4147-A177-3AD203B41FA5}">
                      <a16:colId xmlns:a16="http://schemas.microsoft.com/office/drawing/2014/main" val="3779878620"/>
                    </a:ext>
                  </a:extLst>
                </a:gridCol>
                <a:gridCol w="846249">
                  <a:extLst>
                    <a:ext uri="{9D8B030D-6E8A-4147-A177-3AD203B41FA5}">
                      <a16:colId xmlns:a16="http://schemas.microsoft.com/office/drawing/2014/main" val="1832173635"/>
                    </a:ext>
                  </a:extLst>
                </a:gridCol>
                <a:gridCol w="846249">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4775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4298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4324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3458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Kvinna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Man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689388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dirty="0"/>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25352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 Resultat för 2023</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2" name="textruta 1">
            <a:extLst>
              <a:ext uri="{FF2B5EF4-FFF2-40B4-BE49-F238E27FC236}">
                <a16:creationId xmlns:a16="http://schemas.microsoft.com/office/drawing/2014/main" id="{2EC2AC7E-A325-E40C-B220-7B3603462C81}"/>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3553844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336074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 Resultat för 2023</a:t>
            </a:r>
          </a:p>
        </p:txBody>
      </p:sp>
      <p:sp>
        <p:nvSpPr>
          <p:cNvPr id="2" name="textruta 1">
            <a:extLst>
              <a:ext uri="{FF2B5EF4-FFF2-40B4-BE49-F238E27FC236}">
                <a16:creationId xmlns:a16="http://schemas.microsoft.com/office/drawing/2014/main" id="{53DF6AF0-BD25-D5E4-9DCE-BE11B47EC8B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235045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5969678-6447-E859-53BA-6F5891BAFFFF}"/>
              </a:ext>
            </a:extLst>
          </p:cNvPr>
          <p:cNvGraphicFramePr>
            <a:graphicFrameLocks noGrp="1"/>
          </p:cNvGraphicFramePr>
          <p:nvPr>
            <p:extLst>
              <p:ext uri="{D42A27DB-BD31-4B8C-83A1-F6EECF244321}">
                <p14:modId xmlns:p14="http://schemas.microsoft.com/office/powerpoint/2010/main" val="2934524125"/>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12</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4887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4403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4426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3513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4" name="textruta 3">
            <a:extLst>
              <a:ext uri="{FF2B5EF4-FFF2-40B4-BE49-F238E27FC236}">
                <a16:creationId xmlns:a16="http://schemas.microsoft.com/office/drawing/2014/main" id="{38C19E0F-24B6-EBC7-E3C4-9965E0D8C38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3260578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boendepersonalen? Resultat för 2023</a:t>
            </a:r>
          </a:p>
        </p:txBody>
      </p:sp>
      <p:graphicFrame>
        <p:nvGraphicFramePr>
          <p:cNvPr id="2" name="Diagram 1">
            <a:extLst>
              <a:ext uri="{FF2B5EF4-FFF2-40B4-BE49-F238E27FC236}">
                <a16:creationId xmlns:a16="http://schemas.microsoft.com/office/drawing/2014/main" id="{440AC06A-A5AE-A1DD-8A84-1E16E9449EC6}"/>
              </a:ext>
            </a:extLst>
          </p:cNvPr>
          <p:cNvGraphicFramePr/>
          <p:nvPr>
            <p:extLst>
              <p:ext uri="{D42A27DB-BD31-4B8C-83A1-F6EECF244321}">
                <p14:modId xmlns:p14="http://schemas.microsoft.com/office/powerpoint/2010/main" val="36363416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192368" y="6463645"/>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CCE21D53-A5BA-373F-3381-EAD098ABABD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2362009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65400330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boendepersonalen? Resultat för 2023</a:t>
            </a:r>
          </a:p>
        </p:txBody>
      </p:sp>
      <p:sp>
        <p:nvSpPr>
          <p:cNvPr id="2" name="textruta 1">
            <a:extLst>
              <a:ext uri="{FF2B5EF4-FFF2-40B4-BE49-F238E27FC236}">
                <a16:creationId xmlns:a16="http://schemas.microsoft.com/office/drawing/2014/main" id="{BA3F3679-7082-E0CD-DB6E-9D59FDCACB4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395757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boendepersonalen?</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64373C93-549F-3571-CFD8-00EA21D6F470}"/>
              </a:ext>
            </a:extLst>
          </p:cNvPr>
          <p:cNvGraphicFramePr>
            <a:graphicFrameLocks noGrp="1"/>
          </p:cNvGraphicFramePr>
          <p:nvPr>
            <p:extLst>
              <p:ext uri="{D42A27DB-BD31-4B8C-83A1-F6EECF244321}">
                <p14:modId xmlns:p14="http://schemas.microsoft.com/office/powerpoint/2010/main" val="919624888"/>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4879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4388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4420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3497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883BDCB-5C12-983E-0445-57C67DB5EF95}"/>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2398105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boendepersonalen om dig? Resultat för 2023</a:t>
            </a:r>
          </a:p>
        </p:txBody>
      </p:sp>
      <p:graphicFrame>
        <p:nvGraphicFramePr>
          <p:cNvPr id="2" name="Diagram 1">
            <a:extLst>
              <a:ext uri="{FF2B5EF4-FFF2-40B4-BE49-F238E27FC236}">
                <a16:creationId xmlns:a16="http://schemas.microsoft.com/office/drawing/2014/main" id="{2773C5FF-EF50-A683-D75A-D7806560296B}"/>
              </a:ext>
            </a:extLst>
          </p:cNvPr>
          <p:cNvGraphicFramePr/>
          <p:nvPr>
            <p:extLst>
              <p:ext uri="{D42A27DB-BD31-4B8C-83A1-F6EECF244321}">
                <p14:modId xmlns:p14="http://schemas.microsoft.com/office/powerpoint/2010/main" val="3122021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FDA62A02-F1A3-DC15-30C5-BEA39DAEC86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3555416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87012251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boendepersonalen om dig? Resultat för 2023</a:t>
            </a:r>
          </a:p>
        </p:txBody>
      </p:sp>
      <p:sp>
        <p:nvSpPr>
          <p:cNvPr id="2" name="textruta 1">
            <a:extLst>
              <a:ext uri="{FF2B5EF4-FFF2-40B4-BE49-F238E27FC236}">
                <a16:creationId xmlns:a16="http://schemas.microsoft.com/office/drawing/2014/main" id="{3FDE9080-4321-36AD-B8D7-9C07CF98F51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2843171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boendepersonalen om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F3B88827-7DDF-77FE-88BD-4697C27AD07B}"/>
              </a:ext>
            </a:extLst>
          </p:cNvPr>
          <p:cNvGraphicFramePr>
            <a:graphicFrameLocks noGrp="1"/>
          </p:cNvGraphicFramePr>
          <p:nvPr>
            <p:extLst>
              <p:ext uri="{D42A27DB-BD31-4B8C-83A1-F6EECF244321}">
                <p14:modId xmlns:p14="http://schemas.microsoft.com/office/powerpoint/2010/main" val="303451348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4864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4374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4408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3500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E16269F-0ABE-0E95-540D-D7FADA0F6B5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105209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 Resultat för 2023</a:t>
            </a:r>
          </a:p>
        </p:txBody>
      </p:sp>
      <p:graphicFrame>
        <p:nvGraphicFramePr>
          <p:cNvPr id="2" name="Diagram 1">
            <a:extLst>
              <a:ext uri="{FF2B5EF4-FFF2-40B4-BE49-F238E27FC236}">
                <a16:creationId xmlns:a16="http://schemas.microsoft.com/office/drawing/2014/main" id="{1B5247F5-4B65-2B24-9F82-BB47DF2302E5}"/>
              </a:ext>
            </a:extLst>
          </p:cNvPr>
          <p:cNvGraphicFramePr/>
          <p:nvPr>
            <p:extLst>
              <p:ext uri="{D42A27DB-BD31-4B8C-83A1-F6EECF244321}">
                <p14:modId xmlns:p14="http://schemas.microsoft.com/office/powerpoint/2010/main" val="159394788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16</a:t>
            </a:r>
          </a:p>
        </p:txBody>
      </p:sp>
      <p:sp>
        <p:nvSpPr>
          <p:cNvPr id="5" name="textruta 4">
            <a:extLst>
              <a:ext uri="{FF2B5EF4-FFF2-40B4-BE49-F238E27FC236}">
                <a16:creationId xmlns:a16="http://schemas.microsoft.com/office/drawing/2014/main" id="{A5732858-B19D-CEBB-AA8F-B2D5172F748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3999764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61516283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 Resultat för 2023</a:t>
            </a:r>
          </a:p>
        </p:txBody>
      </p:sp>
      <p:sp>
        <p:nvSpPr>
          <p:cNvPr id="2" name="textruta 1">
            <a:extLst>
              <a:ext uri="{FF2B5EF4-FFF2-40B4-BE49-F238E27FC236}">
                <a16:creationId xmlns:a16="http://schemas.microsoft.com/office/drawing/2014/main" id="{AD15E93A-F3D1-4D56-EDC2-C111D34327E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1318110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59338F4A-D63B-351D-8F02-8A66D135FC08}"/>
              </a:ext>
            </a:extLst>
          </p:cNvPr>
          <p:cNvGraphicFramePr>
            <a:graphicFrameLocks noGrp="1"/>
          </p:cNvGraphicFramePr>
          <p:nvPr>
            <p:extLst>
              <p:ext uri="{D42A27DB-BD31-4B8C-83A1-F6EECF244321}">
                <p14:modId xmlns:p14="http://schemas.microsoft.com/office/powerpoint/2010/main" val="72977185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4859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4381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4408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3497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91919DAD-23A3-75B5-1DE8-D6AD6EF1544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2611817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 Resultat för 2023</a:t>
            </a:r>
          </a:p>
        </p:txBody>
      </p:sp>
      <p:graphicFrame>
        <p:nvGraphicFramePr>
          <p:cNvPr id="2" name="Diagram 1">
            <a:extLst>
              <a:ext uri="{FF2B5EF4-FFF2-40B4-BE49-F238E27FC236}">
                <a16:creationId xmlns:a16="http://schemas.microsoft.com/office/drawing/2014/main" id="{99ECCB77-B1E5-0F27-1A94-D55EC9E5A258}"/>
              </a:ext>
            </a:extLst>
          </p:cNvPr>
          <p:cNvGraphicFramePr/>
          <p:nvPr>
            <p:extLst>
              <p:ext uri="{D42A27DB-BD31-4B8C-83A1-F6EECF244321}">
                <p14:modId xmlns:p14="http://schemas.microsoft.com/office/powerpoint/2010/main" val="17225642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9D2586B7-9290-E5C2-CADB-1827DA90AD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3151494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54067810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 Resultat för 2023</a:t>
            </a:r>
          </a:p>
        </p:txBody>
      </p:sp>
      <p:sp>
        <p:nvSpPr>
          <p:cNvPr id="2" name="textruta 1">
            <a:extLst>
              <a:ext uri="{FF2B5EF4-FFF2-40B4-BE49-F238E27FC236}">
                <a16:creationId xmlns:a16="http://schemas.microsoft.com/office/drawing/2014/main" id="{FEDC1CEC-6D24-B00A-5C26-B228B48B2D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373210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D0931AD6-A756-FA34-D073-0BA581BE462B}"/>
              </a:ext>
            </a:extLst>
          </p:cNvPr>
          <p:cNvGraphicFramePr>
            <a:graphicFrameLocks noGrp="1"/>
          </p:cNvGraphicFramePr>
          <p:nvPr>
            <p:extLst>
              <p:ext uri="{D42A27DB-BD31-4B8C-83A1-F6EECF244321}">
                <p14:modId xmlns:p14="http://schemas.microsoft.com/office/powerpoint/2010/main" val="16004368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4857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4354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4395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3464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4ACCB69-ADBC-7C81-3C2F-B338321D457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592996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boendepersonalen? Resultat för 2023</a:t>
            </a:r>
          </a:p>
        </p:txBody>
      </p:sp>
      <p:graphicFrame>
        <p:nvGraphicFramePr>
          <p:cNvPr id="2" name="Diagram 1">
            <a:extLst>
              <a:ext uri="{FF2B5EF4-FFF2-40B4-BE49-F238E27FC236}">
                <a16:creationId xmlns:a16="http://schemas.microsoft.com/office/drawing/2014/main" id="{EBDA057F-C778-5652-7033-296162198433}"/>
              </a:ext>
            </a:extLst>
          </p:cNvPr>
          <p:cNvGraphicFramePr/>
          <p:nvPr>
            <p:extLst>
              <p:ext uri="{D42A27DB-BD31-4B8C-83A1-F6EECF244321}">
                <p14:modId xmlns:p14="http://schemas.microsoft.com/office/powerpoint/2010/main" val="282177923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C76E2018-D424-2962-456D-053C3985DA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1066143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58707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boendepersonalen? Resultat för 2023</a:t>
            </a:r>
          </a:p>
        </p:txBody>
      </p:sp>
      <p:sp>
        <p:nvSpPr>
          <p:cNvPr id="2" name="textruta 1">
            <a:extLst>
              <a:ext uri="{FF2B5EF4-FFF2-40B4-BE49-F238E27FC236}">
                <a16:creationId xmlns:a16="http://schemas.microsoft.com/office/drawing/2014/main" id="{376EEE43-53E0-8BDB-B8B9-A89785DD164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1226647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boendepersonalen?</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076B8DA-8AAD-B3D1-09F1-736D9FED979A}"/>
              </a:ext>
            </a:extLst>
          </p:cNvPr>
          <p:cNvGraphicFramePr>
            <a:graphicFrameLocks noGrp="1"/>
          </p:cNvGraphicFramePr>
          <p:nvPr>
            <p:extLst>
              <p:ext uri="{D42A27DB-BD31-4B8C-83A1-F6EECF244321}">
                <p14:modId xmlns:p14="http://schemas.microsoft.com/office/powerpoint/2010/main" val="1376098069"/>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4852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4396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4409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3505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1D4A8E0F-1BB9-3EE2-1F50-3F6C5B32D14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4155024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 Resultat för 2023</a:t>
            </a:r>
          </a:p>
        </p:txBody>
      </p:sp>
      <p:graphicFrame>
        <p:nvGraphicFramePr>
          <p:cNvPr id="2" name="Diagram 1">
            <a:extLst>
              <a:ext uri="{FF2B5EF4-FFF2-40B4-BE49-F238E27FC236}">
                <a16:creationId xmlns:a16="http://schemas.microsoft.com/office/drawing/2014/main" id="{A634A087-4F49-3251-E0C7-3AC6DA65D071}"/>
              </a:ext>
            </a:extLst>
          </p:cNvPr>
          <p:cNvGraphicFramePr/>
          <p:nvPr>
            <p:extLst>
              <p:ext uri="{D42A27DB-BD31-4B8C-83A1-F6EECF244321}">
                <p14:modId xmlns:p14="http://schemas.microsoft.com/office/powerpoint/2010/main" val="401805361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112F0E4D-E9DA-CD22-9E97-E8FFF6C926B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2667487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25205450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 Resultat för 2023</a:t>
            </a:r>
          </a:p>
        </p:txBody>
      </p:sp>
      <p:sp>
        <p:nvSpPr>
          <p:cNvPr id="2" name="textruta 1">
            <a:extLst>
              <a:ext uri="{FF2B5EF4-FFF2-40B4-BE49-F238E27FC236}">
                <a16:creationId xmlns:a16="http://schemas.microsoft.com/office/drawing/2014/main" id="{B373A5EC-ECDF-D600-E1A0-131C5EFCE02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1103970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0639739F-A00B-FE9A-509B-AA72E62D9C9C}"/>
              </a:ext>
            </a:extLst>
          </p:cNvPr>
          <p:cNvGraphicFramePr>
            <a:graphicFrameLocks noGrp="1"/>
          </p:cNvGraphicFramePr>
          <p:nvPr>
            <p:extLst>
              <p:ext uri="{D42A27DB-BD31-4B8C-83A1-F6EECF244321}">
                <p14:modId xmlns:p14="http://schemas.microsoft.com/office/powerpoint/2010/main" val="260279967"/>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4853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4388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4401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3502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Aldrig</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424A249-7BAD-4986-BCB4-8980D1CC98F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19563361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med stödet från boendepersonalen? Resultat för 2023</a:t>
            </a:r>
          </a:p>
        </p:txBody>
      </p:sp>
      <p:graphicFrame>
        <p:nvGraphicFramePr>
          <p:cNvPr id="2" name="Diagram 1">
            <a:extLst>
              <a:ext uri="{FF2B5EF4-FFF2-40B4-BE49-F238E27FC236}">
                <a16:creationId xmlns:a16="http://schemas.microsoft.com/office/drawing/2014/main" id="{6E8E0A63-CAC4-B366-3E0D-52F048C99E13}"/>
              </a:ext>
            </a:extLst>
          </p:cNvPr>
          <p:cNvGraphicFramePr/>
          <p:nvPr>
            <p:extLst>
              <p:ext uri="{D42A27DB-BD31-4B8C-83A1-F6EECF244321}">
                <p14:modId xmlns:p14="http://schemas.microsoft.com/office/powerpoint/2010/main" val="242118106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86B507E3-A7F5-6492-2E25-AD4AB923BF3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1180178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82679824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med stödet från boendepersonalen? Resultat för 2023</a:t>
            </a:r>
          </a:p>
        </p:txBody>
      </p:sp>
      <p:sp>
        <p:nvSpPr>
          <p:cNvPr id="2" name="textruta 1">
            <a:extLst>
              <a:ext uri="{FF2B5EF4-FFF2-40B4-BE49-F238E27FC236}">
                <a16:creationId xmlns:a16="http://schemas.microsoft.com/office/drawing/2014/main" id="{AA53F2F8-3920-EEF8-7BA7-04A78734F96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2169804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med stödet från boendepersonalen?</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E1489F2B-22EA-19CC-89F8-597AC6EBFFF0}"/>
              </a:ext>
            </a:extLst>
          </p:cNvPr>
          <p:cNvGraphicFramePr>
            <a:graphicFrameLocks noGrp="1"/>
          </p:cNvGraphicFramePr>
          <p:nvPr>
            <p:extLst>
              <p:ext uri="{D42A27DB-BD31-4B8C-83A1-F6EECF244321}">
                <p14:modId xmlns:p14="http://schemas.microsoft.com/office/powerpoint/2010/main" val="269409964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4851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4381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4425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3504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
        <p:nvSpPr>
          <p:cNvPr id="2" name="textruta 1">
            <a:extLst>
              <a:ext uri="{FF2B5EF4-FFF2-40B4-BE49-F238E27FC236}">
                <a16:creationId xmlns:a16="http://schemas.microsoft.com/office/drawing/2014/main" id="{5536D174-6982-0F9D-1622-0BE7620875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30717702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boendepersonalen? Resultat för 2023</a:t>
            </a:r>
          </a:p>
        </p:txBody>
      </p:sp>
      <p:graphicFrame>
        <p:nvGraphicFramePr>
          <p:cNvPr id="2" name="Diagram 1">
            <a:extLst>
              <a:ext uri="{FF2B5EF4-FFF2-40B4-BE49-F238E27FC236}">
                <a16:creationId xmlns:a16="http://schemas.microsoft.com/office/drawing/2014/main" id="{5C73FDC4-F8D9-F762-4EE4-7E24D9171FC8}"/>
              </a:ext>
            </a:extLst>
          </p:cNvPr>
          <p:cNvGraphicFramePr/>
          <p:nvPr>
            <p:extLst>
              <p:ext uri="{D42A27DB-BD31-4B8C-83A1-F6EECF244321}">
                <p14:modId xmlns:p14="http://schemas.microsoft.com/office/powerpoint/2010/main" val="12920798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1971633A-386E-7E14-BF09-BC58C27D9DD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10811233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9645623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boendepersonalen? Resultat för 2023</a:t>
            </a:r>
          </a:p>
        </p:txBody>
      </p:sp>
      <p:sp>
        <p:nvSpPr>
          <p:cNvPr id="2" name="textruta 1">
            <a:extLst>
              <a:ext uri="{FF2B5EF4-FFF2-40B4-BE49-F238E27FC236}">
                <a16:creationId xmlns:a16="http://schemas.microsoft.com/office/drawing/2014/main" id="{009BEB21-C422-F4AF-D62E-D66F50D155C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2869029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boendepersonalen?</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34808003-5074-EBD0-03FA-2485E594B11D}"/>
              </a:ext>
            </a:extLst>
          </p:cNvPr>
          <p:cNvGraphicFramePr>
            <a:graphicFrameLocks noGrp="1"/>
          </p:cNvGraphicFramePr>
          <p:nvPr>
            <p:extLst>
              <p:ext uri="{D42A27DB-BD31-4B8C-83A1-F6EECF244321}">
                <p14:modId xmlns:p14="http://schemas.microsoft.com/office/powerpoint/2010/main" val="3348381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4862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4394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4417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3517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B709F4E-5C0A-87CA-08DC-8BC00D462CD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234530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6</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 (SKR) organiserar årligen nationella brukarundersökningar för flera olika målgrupper och verksamheter inom individ- och familjeomsorg, funktionshinderområdet samt till placerade barn och unga. Drygt 200 kommuner har deltagit i någon av de fem brukarundersökningarna 2023.</a:t>
            </a:r>
            <a:br>
              <a:rPr lang="sv-SE" sz="1100" dirty="0">
                <a:solidFill>
                  <a:srgbClr val="231F20"/>
                </a:solidFill>
              </a:rPr>
            </a:br>
            <a:br>
              <a:rPr lang="sv-SE" sz="1100" dirty="0">
                <a:solidFill>
                  <a:srgbClr val="231F20"/>
                </a:solidFill>
              </a:rPr>
            </a:br>
            <a:r>
              <a:rPr lang="sv-SE" sz="1100" dirty="0">
                <a:solidFill>
                  <a:srgbClr val="231F20"/>
                </a:solidFill>
              </a:rPr>
              <a:t>Undersökningen hanteras av analysföretaget Enkätfabriken. Beställare är kommuner och privata aktörer. Deltagande i brukarundersökningen är frivilligt. Kommuner samt privata aktörer bestämmer själva vilka undersökningar de deltar i samt när genomförandet ska ske under undersökningsperioden. Undersökningsperioden pågår mellan 1 september till och med 31 oktober 2023. Undersökningen är en totalundersökning vilket innebär att alla enskilda individer som är placerade i servicebostad, dvs hela målgruppen, ska erbjudas att delta.</a:t>
            </a:r>
          </a:p>
          <a:p>
            <a:endParaRPr lang="sv-SE" sz="1100" dirty="0">
              <a:solidFill>
                <a:srgbClr val="231F20"/>
              </a:solidFill>
            </a:endParaRPr>
          </a:p>
          <a:p>
            <a:r>
              <a:rPr lang="sv-SE" sz="1100" dirty="0">
                <a:solidFill>
                  <a:srgbClr val="231F20"/>
                </a:solidFill>
              </a:rPr>
              <a:t>Denna rapport gäller: Servicebostad LSS</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050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07841"/>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enskild individ. Det innebär att en enskild individ enbart kan svara på enkäten en gång, vilket är en förutsättning för att resultat och svarsfrekvens ska vara korrekt. De enskilda individerna kan delta via antingen en utskriven kodtalong eller en pappersenkät. Resultatet från pappersenkäter har matats in i webbenkätverktyget av antingen kommunernas eller Enkätfabrikens personal.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22806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Svarsfrekvens</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630841"/>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Antal enskilda individer som ingick i målgruppen för enkäten var 23. Totalt sett har 17 svar inkommit. Det innebär att svarsfrekvensen är 74 procent. Resultat visas inte för frågor med färre än fem svar. En låg svarsfrekvens eller ett litet antal deltagare i undersökningen innebär att resultaten ska tolkas med försiktighet. </a:t>
            </a:r>
          </a:p>
          <a:p>
            <a:endParaRPr lang="sv-SE" sz="1100" dirty="0">
              <a:solidFill>
                <a:srgbClr val="231F20"/>
              </a:solidFill>
            </a:endParaRPr>
          </a:p>
        </p:txBody>
      </p:sp>
      <p:sp>
        <p:nvSpPr>
          <p:cNvPr id="2" name="textruta 1">
            <a:extLst>
              <a:ext uri="{FF2B5EF4-FFF2-40B4-BE49-F238E27FC236}">
                <a16:creationId xmlns:a16="http://schemas.microsoft.com/office/drawing/2014/main" id="{5A5021D2-90CE-D3F0-2D37-ECC74DD99D9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418568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7</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Det viktigt att känna till att det förekommer avrundningar i redovisningen. Det kan göra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a:p>
            <a:pPr lvl="0">
              <a:defRPr/>
            </a:pPr>
            <a:endParaRPr lang="sv-SE" sz="1100" dirty="0">
              <a:solidFill>
                <a:srgbClr val="231F20"/>
              </a:solidFill>
            </a:endParaRPr>
          </a:p>
          <a:p>
            <a:pPr>
              <a:defRPr/>
            </a:pPr>
            <a:r>
              <a:rPr lang="sv-SE" sz="1100" dirty="0">
                <a:solidFill>
                  <a:srgbClr val="231F20"/>
                </a:solidFill>
              </a:rPr>
              <a:t>Det sammanslagna resultatet för samtliga kommuner som har deltagit undersökningen visas som ”nationellt” i tabellerna.</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208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4109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enbart i rapporter på kommunnivå, och då endast om det finns minst fem svar från såväl kvinnor som män. Om könsuppdelade resultat saknas i en rapport, beror det på att det inte finns tillräckligt många svar i någon av grupperna.</a:t>
            </a:r>
          </a:p>
        </p:txBody>
      </p:sp>
      <p:sp>
        <p:nvSpPr>
          <p:cNvPr id="2" name="textruta 1">
            <a:extLst>
              <a:ext uri="{FF2B5EF4-FFF2-40B4-BE49-F238E27FC236}">
                <a16:creationId xmlns:a16="http://schemas.microsoft.com/office/drawing/2014/main" id="{55F9FF7C-776D-4227-A0C0-EB857CE1E19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Servicebostad LSS: Sundbyberg</a:t>
            </a:r>
          </a:p>
        </p:txBody>
      </p:sp>
    </p:spTree>
    <p:extLst>
      <p:ext uri="{BB962C8B-B14F-4D97-AF65-F5344CB8AC3E}">
        <p14:creationId xmlns:p14="http://schemas.microsoft.com/office/powerpoint/2010/main" val="11645392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28256</TotalTime>
  <Words>20803</Words>
  <Application>Microsoft Macintosh PowerPoint</Application>
  <PresentationFormat>A4 (210 x 297 mm)</PresentationFormat>
  <Paragraphs>3116</Paragraphs>
  <Slides>96</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96</vt:i4>
      </vt:variant>
    </vt:vector>
  </HeadingPairs>
  <TitlesOfParts>
    <vt:vector size="101"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689</cp:revision>
  <cp:lastPrinted>2018-04-19T16:41:41Z</cp:lastPrinted>
  <dcterms:created xsi:type="dcterms:W3CDTF">2018-04-19T14:35:35Z</dcterms:created>
  <dcterms:modified xsi:type="dcterms:W3CDTF">2023-11-14T14:00:24Z</dcterms:modified>
  <cp:category/>
</cp:coreProperties>
</file>