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olors1.xml" ContentType="application/vnd.ms-office.chartcolorstyle+xml"/>
  <Override PartName="/ppt/charts/colors10.xml" ContentType="application/vnd.ms-office.chartcolorstyle+xml"/>
  <Override PartName="/ppt/charts/colors11.xml" ContentType="application/vnd.ms-office.chartcolorstyle+xml"/>
  <Override PartName="/ppt/charts/colors12.xml" ContentType="application/vnd.ms-office.chartcolorstyle+xml"/>
  <Override PartName="/ppt/charts/colors13.xml" ContentType="application/vnd.ms-office.chartcolorstyle+xml"/>
  <Override PartName="/ppt/charts/colors14.xml" ContentType="application/vnd.ms-office.chartcolorstyle+xml"/>
  <Override PartName="/ppt/charts/colors15.xml" ContentType="application/vnd.ms-office.chartcolorstyle+xml"/>
  <Override PartName="/ppt/charts/colors18.xml" ContentType="application/vnd.ms-office.chartcolorstyle+xml"/>
  <Override PartName="/ppt/charts/colors19.xml" ContentType="application/vnd.ms-office.chartcolorstyle+xml"/>
  <Override PartName="/ppt/charts/colors2.xml" ContentType="application/vnd.ms-office.chartcolorstyle+xml"/>
  <Override PartName="/ppt/charts/colors20.xml" ContentType="application/vnd.ms-office.chartcolorstyle+xml"/>
  <Override PartName="/ppt/charts/colors21.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8.xml" ContentType="application/vnd.ms-office.chartcolorstyle+xml"/>
  <Override PartName="/ppt/charts/colors9.xml" ContentType="application/vnd.ms-office.chartcolorstyle+xml"/>
  <Override PartName="/ppt/charts/style1.xml" ContentType="application/vnd.ms-office.chartstyle+xml"/>
  <Override PartName="/ppt/charts/style10.xml" ContentType="application/vnd.ms-office.chartstyle+xml"/>
  <Override PartName="/ppt/charts/style11.xml" ContentType="application/vnd.ms-office.chartstyle+xml"/>
  <Override PartName="/ppt/charts/style12.xml" ContentType="application/vnd.ms-office.chartstyle+xml"/>
  <Override PartName="/ppt/charts/style13.xml" ContentType="application/vnd.ms-office.chartstyle+xml"/>
  <Override PartName="/ppt/charts/style14.xml" ContentType="application/vnd.ms-office.chartstyle+xml"/>
  <Override PartName="/ppt/charts/style15.xml" ContentType="application/vnd.ms-office.chartstyle+xml"/>
  <Override PartName="/ppt/charts/style18.xml" ContentType="application/vnd.ms-office.chartstyle+xml"/>
  <Override PartName="/ppt/charts/style19.xml" ContentType="application/vnd.ms-office.chartstyle+xml"/>
  <Override PartName="/ppt/charts/style2.xml" ContentType="application/vnd.ms-office.chartstyle+xml"/>
  <Override PartName="/ppt/charts/style20.xml" ContentType="application/vnd.ms-office.chartstyle+xml"/>
  <Override PartName="/ppt/charts/style21.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8.xml" ContentType="application/vnd.ms-office.chartstyle+xml"/>
  <Override PartName="/ppt/charts/style9.xml" ContentType="application/vnd.ms-office.chartstyle+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98"/>
  </p:notesMasterIdLst>
  <p:sldIdLst>
    <p:sldId id="257" r:id="rId2"/>
    <p:sldId id="738" r:id="rId7"/>
    <p:sldId id="739" r:id="rId8"/>
    <p:sldId id="746" r:id="rId13"/>
    <p:sldId id="688" r:id="rId14"/>
    <p:sldId id="689" r:id="rId15"/>
    <p:sldId id="648" r:id="rId17"/>
    <p:sldId id="690" r:id="rId18"/>
    <p:sldId id="649" r:id="rId19"/>
    <p:sldId id="650" r:id="rId21"/>
    <p:sldId id="691" r:id="rId22"/>
    <p:sldId id="651" r:id="rId23"/>
    <p:sldId id="654" r:id="rId29"/>
    <p:sldId id="693" r:id="rId30"/>
    <p:sldId id="655" r:id="rId31"/>
    <p:sldId id="656" r:id="rId33"/>
    <p:sldId id="694" r:id="rId34"/>
    <p:sldId id="657" r:id="rId35"/>
    <p:sldId id="658" r:id="rId37"/>
    <p:sldId id="695" r:id="rId38"/>
    <p:sldId id="659" r:id="rId39"/>
    <p:sldId id="660" r:id="rId41"/>
    <p:sldId id="696" r:id="rId42"/>
    <p:sldId id="661" r:id="rId43"/>
    <p:sldId id="664" r:id="rId49"/>
    <p:sldId id="698" r:id="rId50"/>
    <p:sldId id="665" r:id="rId51"/>
    <p:sldId id="666" r:id="rId53"/>
    <p:sldId id="699" r:id="rId54"/>
    <p:sldId id="667" r:id="rId5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dwith Mia" initials="LM" lastIdx="2" clrIdx="0">
    <p:extLst>
      <p:ext uri="{19B8F6BF-5375-455C-9EA6-DF929625EA0E}">
        <p15:presenceInfo xmlns:p15="http://schemas.microsoft.com/office/powerpoint/2012/main" userId="S::Mia.Ledwith@skr.se::7521c7e0-785d-444f-ada4-01a46e07ff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ABBD0"/>
    <a:srgbClr val="CCDEE1"/>
    <a:srgbClr val="005A69"/>
    <a:srgbClr val="7A5589"/>
    <a:srgbClr val="3A6E31"/>
    <a:srgbClr val="E06C00"/>
    <a:srgbClr val="0071A1"/>
    <a:srgbClr val="5B336A"/>
    <a:srgbClr val="92769B"/>
    <a:srgbClr val="8DC5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72"/>
    <p:restoredTop sz="94558"/>
  </p:normalViewPr>
  <p:slideViewPr>
    <p:cSldViewPr snapToObjects="1">
      <p:cViewPr varScale="1">
        <p:scale>
          <a:sx n="121" d="100"/>
          <a:sy n="121" d="100"/>
        </p:scale>
        <p:origin x="1136"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0" Type="http://schemas.openxmlformats.org/officeDocument/2006/relationships/presProps" Target="presProps.xml"/><Relationship Id="rId101" Type="http://schemas.openxmlformats.org/officeDocument/2006/relationships/viewProps" Target="viewProps.xml"/><Relationship Id="rId102" Type="http://schemas.openxmlformats.org/officeDocument/2006/relationships/theme" Target="theme/theme1.xml"/><Relationship Id="rId103" Type="http://schemas.openxmlformats.org/officeDocument/2006/relationships/tableStyles" Target="tableStyles.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 Type="http://schemas.openxmlformats.org/officeDocument/2006/relationships/slide" Target="slides/slide1.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9" Type="http://schemas.openxmlformats.org/officeDocument/2006/relationships/slide" Target="slides/slide28.xml"/><Relationship Id="rId30" Type="http://schemas.openxmlformats.org/officeDocument/2006/relationships/slide" Target="slides/slide29.xml"/><Relationship Id="rId31" Type="http://schemas.openxmlformats.org/officeDocument/2006/relationships/slide" Target="slides/slide30.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9" Type="http://schemas.openxmlformats.org/officeDocument/2006/relationships/slide" Target="slides/slide48.xml"/><Relationship Id="rId50" Type="http://schemas.openxmlformats.org/officeDocument/2006/relationships/slide" Target="slides/slide49.xml"/><Relationship Id="rId51" Type="http://schemas.openxmlformats.org/officeDocument/2006/relationships/slide" Target="slides/slide50.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7" Type="http://schemas.openxmlformats.org/officeDocument/2006/relationships/slide" Target="slides/slide6.xml"/><Relationship Id="rId8" Type="http://schemas.openxmlformats.org/officeDocument/2006/relationships/slide" Target="slides/slide7.xml"/><Relationship Id="rId98" Type="http://schemas.openxmlformats.org/officeDocument/2006/relationships/notesMaster" Target="notesMasters/notesMaster1.xml"/><Relationship Id="rId9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kalkylblad.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kalkylblad9.xlsx"/></Relationships>
</file>

<file path=ppt/charts/_rels/chart11.xml.rels><?xml version='1.0' encoding='UTF-8' standalone='yes'?>
<Relationships xmlns="http://schemas.openxmlformats.org/package/2006/relationships"><Relationship Id="rId1" Type="http://schemas.microsoft.com/office/2011/relationships/chartStyle" Target="style11.xml"/><Relationship Id="rId2" Type="http://schemas.microsoft.com/office/2011/relationships/chartColorStyle" Target="colors11.xml"/><Relationship Id="rId3" Type="http://schemas.openxmlformats.org/officeDocument/2006/relationships/package" Target="../embeddings/Microsoft_Excel-kalkylblad10.xlsx"/></Relationships>
</file>

<file path=ppt/charts/_rels/chart12.xml.rels><?xml version='1.0' encoding='UTF-8' standalone='yes'?>
<Relationships xmlns="http://schemas.openxmlformats.org/package/2006/relationships"><Relationship Id="rId1" Type="http://schemas.microsoft.com/office/2011/relationships/chartStyle" Target="style12.xml"/><Relationship Id="rId2" Type="http://schemas.microsoft.com/office/2011/relationships/chartColorStyle" Target="colors12.xml"/><Relationship Id="rId3" Type="http://schemas.openxmlformats.org/officeDocument/2006/relationships/package" Target="../embeddings/Microsoft_Excel-kalkylblad11.xlsx"/></Relationships>
</file>

<file path=ppt/charts/_rels/chart13.xml.rels><?xml version='1.0' encoding='UTF-8' standalone='yes'?>
<Relationships xmlns="http://schemas.openxmlformats.org/package/2006/relationships"><Relationship Id="rId1" Type="http://schemas.microsoft.com/office/2011/relationships/chartStyle" Target="style13.xml"/><Relationship Id="rId2" Type="http://schemas.microsoft.com/office/2011/relationships/chartColorStyle" Target="colors13.xml"/><Relationship Id="rId3" Type="http://schemas.openxmlformats.org/officeDocument/2006/relationships/package" Target="../embeddings/Microsoft_Excel-kalkylblad12.xlsx"/></Relationships>
</file>

<file path=ppt/charts/_rels/chart14.xml.rels><?xml version='1.0' encoding='UTF-8' standalone='yes'?>
<Relationships xmlns="http://schemas.openxmlformats.org/package/2006/relationships"><Relationship Id="rId1" Type="http://schemas.microsoft.com/office/2011/relationships/chartStyle" Target="style14.xml"/><Relationship Id="rId2" Type="http://schemas.microsoft.com/office/2011/relationships/chartColorStyle" Target="colors14.xml"/><Relationship Id="rId3" Type="http://schemas.openxmlformats.org/officeDocument/2006/relationships/package" Target="../embeddings/Microsoft_Excel-kalkylblad13.xlsx"/></Relationships>
</file>

<file path=ppt/charts/_rels/chart15.xml.rels><?xml version='1.0' encoding='UTF-8' standalone='yes'?>
<Relationships xmlns="http://schemas.openxmlformats.org/package/2006/relationships"><Relationship Id="rId1" Type="http://schemas.microsoft.com/office/2011/relationships/chartStyle" Target="style15.xml"/><Relationship Id="rId2" Type="http://schemas.microsoft.com/office/2011/relationships/chartColorStyle" Target="colors15.xml"/><Relationship Id="rId3" Type="http://schemas.openxmlformats.org/officeDocument/2006/relationships/package" Target="../embeddings/Microsoft_Excel-kalkylblad14.xlsx"/></Relationships>
</file>

<file path=ppt/charts/_rels/chart18.xml.rels><?xml version='1.0' encoding='UTF-8' standalone='yes'?>
<Relationships xmlns="http://schemas.openxmlformats.org/package/2006/relationships"><Relationship Id="rId1" Type="http://schemas.microsoft.com/office/2011/relationships/chartStyle" Target="style18.xml"/><Relationship Id="rId2" Type="http://schemas.microsoft.com/office/2011/relationships/chartColorStyle" Target="colors18.xml"/><Relationship Id="rId3" Type="http://schemas.openxmlformats.org/officeDocument/2006/relationships/package" Target="../embeddings/Microsoft_Excel-kalkylblad17.xlsx"/></Relationships>
</file>

<file path=ppt/charts/_rels/chart19.xml.rels><?xml version='1.0' encoding='UTF-8' standalone='yes'?>
<Relationships xmlns="http://schemas.openxmlformats.org/package/2006/relationships"><Relationship Id="rId1" Type="http://schemas.microsoft.com/office/2011/relationships/chartStyle" Target="style19.xml"/><Relationship Id="rId2" Type="http://schemas.microsoft.com/office/2011/relationships/chartColorStyle" Target="colors19.xml"/><Relationship Id="rId3" Type="http://schemas.openxmlformats.org/officeDocument/2006/relationships/package" Target="../embeddings/Microsoft_Excel-kalkylblad18.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kalkylblad1.xlsx"/></Relationships>
</file>

<file path=ppt/charts/_rels/chart20.xml.rels><?xml version='1.0' encoding='UTF-8' standalone='yes'?>
<Relationships xmlns="http://schemas.openxmlformats.org/package/2006/relationships"><Relationship Id="rId1" Type="http://schemas.microsoft.com/office/2011/relationships/chartStyle" Target="style20.xml"/><Relationship Id="rId2" Type="http://schemas.microsoft.com/office/2011/relationships/chartColorStyle" Target="colors20.xml"/><Relationship Id="rId3" Type="http://schemas.openxmlformats.org/officeDocument/2006/relationships/package" Target="../embeddings/Microsoft_Excel-kalkylblad19.xlsx"/></Relationships>
</file>

<file path=ppt/charts/_rels/chart21.xml.rels><?xml version='1.0' encoding='UTF-8' standalone='yes'?>
<Relationships xmlns="http://schemas.openxmlformats.org/package/2006/relationships"><Relationship Id="rId1" Type="http://schemas.microsoft.com/office/2011/relationships/chartStyle" Target="style21.xml"/><Relationship Id="rId2" Type="http://schemas.microsoft.com/office/2011/relationships/chartColorStyle" Target="colors21.xml"/><Relationship Id="rId3" Type="http://schemas.openxmlformats.org/officeDocument/2006/relationships/package" Target="../embeddings/Microsoft_Excel-kalkylblad20.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kalkylblad2.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kalkylblad3.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kalkylblad4.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kalkylblad7.xlsx"/></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package" Target="../embeddings/Microsoft_Excel-kalkylblad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Kvinna</c:v>
                </c:pt>
                <c:pt idx="1">
                  <c:v>Man</c:v>
                </c:pt>
              </c:strCache>
            </c:strRef>
          </c:cat>
          <c:val>
            <c:numRef>
              <c:f>Sheet1!$B$2:$B$3</c:f>
              <c:numCache>
                <c:formatCode>General</c:formatCode>
                <c:ptCount val="2"/>
                <c:pt idx="0">
                  <c:v>0.6438356164383562</c:v>
                </c:pt>
                <c:pt idx="1">
                  <c:v>0.3561643835616438</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EC7D-7240-AFC8-F890D6DDC4B4}"/>
              </c:ext>
            </c:extLst>
          </c:dPt>
          <c:dPt>
            <c:idx val="6"/>
            <c:invertIfNegative val="0"/>
            <c:bubble3D val="0"/>
            <c:spPr>
              <a:solidFill>
                <a:srgbClr val="0071A1"/>
              </a:solidFill>
              <a:ln>
                <a:noFill/>
              </a:ln>
              <a:effectLst/>
            </c:spPr>
            <c:extLst>
              <c:ext xmlns:c16="http://schemas.microsoft.com/office/drawing/2014/chart" uri="{C3380CC4-5D6E-409C-BE32-E72D297353CC}">
                <c16:uniqueId val="{00000003-EC7D-7240-AFC8-F890D6DDC4B4}"/>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0.9078947368421052</c:v>
                </c:pt>
                <c:pt idx="1">
                  <c:v>0.0921052631578947</c:v>
                </c:pt>
                <c:pt idx="2">
                  <c:v>0.0</c:v>
                </c:pt>
              </c:numCache>
            </c:numRef>
          </c:val>
          <c:extLst>
            <c:ext xmlns:c16="http://schemas.microsoft.com/office/drawing/2014/chart" uri="{C3380CC4-5D6E-409C-BE32-E72D297353CC}">
              <c16:uniqueId val="{00000004-EC7D-7240-AFC8-F890D6DDC4B4}"/>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0.9148936170212766</c:v>
                </c:pt>
                <c:pt idx="1">
                  <c:v>0.0851063829787234</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0.96</c:v>
                </c:pt>
                <c:pt idx="1">
                  <c:v>0.04</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0342-1C41-9AE0-8D814AD3C33D}"/>
              </c:ext>
            </c:extLst>
          </c:dPt>
          <c:dPt>
            <c:idx val="6"/>
            <c:invertIfNegative val="0"/>
            <c:bubble3D val="0"/>
            <c:spPr>
              <a:solidFill>
                <a:srgbClr val="0071A1"/>
              </a:solidFill>
              <a:ln>
                <a:noFill/>
              </a:ln>
              <a:effectLst/>
            </c:spPr>
            <c:extLst>
              <c:ext xmlns:c16="http://schemas.microsoft.com/office/drawing/2014/chart" uri="{C3380CC4-5D6E-409C-BE32-E72D297353CC}">
                <c16:uniqueId val="{00000003-0342-1C41-9AE0-8D814AD3C33D}"/>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0.8933333333333333</c:v>
                </c:pt>
                <c:pt idx="1">
                  <c:v>0.1066666666666666</c:v>
                </c:pt>
                <c:pt idx="2">
                  <c:v>0.0</c:v>
                </c:pt>
              </c:numCache>
            </c:numRef>
          </c:val>
          <c:extLst>
            <c:ext xmlns:c16="http://schemas.microsoft.com/office/drawing/2014/chart" uri="{C3380CC4-5D6E-409C-BE32-E72D297353CC}">
              <c16:uniqueId val="{00000004-0342-1C41-9AE0-8D814AD3C33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0.9347826086956522</c:v>
                </c:pt>
                <c:pt idx="1">
                  <c:v>0.0652173913043478</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0.88</c:v>
                </c:pt>
                <c:pt idx="1">
                  <c:v>0.12</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88A-FC4A-9E64-AA7515663775}"/>
              </c:ext>
            </c:extLst>
          </c:dPt>
          <c:dPt>
            <c:idx val="6"/>
            <c:invertIfNegative val="0"/>
            <c:bubble3D val="0"/>
            <c:spPr>
              <a:solidFill>
                <a:srgbClr val="0071A1"/>
              </a:solidFill>
              <a:ln>
                <a:noFill/>
              </a:ln>
              <a:effectLst/>
            </c:spPr>
            <c:extLst>
              <c:ext xmlns:c16="http://schemas.microsoft.com/office/drawing/2014/chart" uri="{C3380CC4-5D6E-409C-BE32-E72D297353CC}">
                <c16:uniqueId val="{00000003-288A-FC4A-9E64-AA7515663775}"/>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0.9078947368421052</c:v>
                </c:pt>
                <c:pt idx="1">
                  <c:v>0.0789473684210526</c:v>
                </c:pt>
                <c:pt idx="2">
                  <c:v>0.0131578947368421</c:v>
                </c:pt>
              </c:numCache>
            </c:numRef>
          </c:val>
          <c:extLst>
            <c:ext xmlns:c16="http://schemas.microsoft.com/office/drawing/2014/chart" uri="{C3380CC4-5D6E-409C-BE32-E72D297353CC}">
              <c16:uniqueId val="{00000004-288A-FC4A-9E64-AA7515663775}"/>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0.8936170212765957</c:v>
                </c:pt>
                <c:pt idx="1">
                  <c:v>0.0851063829787234</c:v>
                </c:pt>
                <c:pt idx="2">
                  <c:v>0.0212765957446808</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1.0</c:v>
                </c:pt>
                <c:pt idx="1">
                  <c:v>0.0</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61B-0B4D-A6A1-57FD16E4928B}"/>
              </c:ext>
            </c:extLst>
          </c:dPt>
          <c:dPt>
            <c:idx val="6"/>
            <c:invertIfNegative val="0"/>
            <c:bubble3D val="0"/>
            <c:spPr>
              <a:solidFill>
                <a:srgbClr val="0071A1"/>
              </a:solidFill>
              <a:ln>
                <a:noFill/>
              </a:ln>
              <a:effectLst/>
            </c:spPr>
            <c:extLst>
              <c:ext xmlns:c16="http://schemas.microsoft.com/office/drawing/2014/chart" uri="{C3380CC4-5D6E-409C-BE32-E72D297353CC}">
                <c16:uniqueId val="{00000003-A61B-0B4D-A6A1-57FD16E4928B}"/>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pt idx="2">
                  <c:v/>
                </c:pt>
                <c:pt idx="3">
                  <c:v/>
                </c:pt>
                <c:pt idx="4">
                  <c:v/>
                </c:pt>
                <c:pt idx="5">
                  <c:v/>
                </c:pt>
              </c:strCache>
            </c:strRef>
          </c:cat>
          <c:val>
            <c:numRef>
              <c:f>Sheet1!$B$2:$B$3</c:f>
              <c:numCache>
                <c:formatCode>General</c:formatCode>
                <c:ptCount val="2"/>
                <c:pt idx="0">
                  <c:v>0.7662337662337663</c:v>
                </c:pt>
                <c:pt idx="1">
                  <c:v>0.2337662337662337</c:v>
                </c:pt>
              </c:numCache>
            </c:numRef>
          </c:val>
          <c:extLst>
            <c:ext xmlns:c16="http://schemas.microsoft.com/office/drawing/2014/chart" uri="{C3380CC4-5D6E-409C-BE32-E72D297353CC}">
              <c16:uniqueId val="{00000004-A61B-0B4D-A6A1-57FD16E4928B}"/>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pt idx="2">
                  <c:v/>
                </c:pt>
                <c:pt idx="3">
                  <c:v/>
                </c:pt>
                <c:pt idx="4">
                  <c:v/>
                </c:pt>
                <c:pt idx="5">
                  <c:v/>
                </c:pt>
              </c:strCache>
            </c:strRef>
          </c:cat>
          <c:val>
            <c:numRef>
              <c:f>Sheet1!$B$2:$B$3</c:f>
              <c:numCache>
                <c:formatCode>General</c:formatCode>
                <c:ptCount val="2"/>
                <c:pt idx="0">
                  <c:v>0.7872340425531915</c:v>
                </c:pt>
                <c:pt idx="1">
                  <c:v>0.2127659574468085</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pt idx="2">
                  <c:v/>
                </c:pt>
                <c:pt idx="3">
                  <c:v/>
                </c:pt>
                <c:pt idx="4">
                  <c:v/>
                </c:pt>
                <c:pt idx="5">
                  <c:v/>
                </c:pt>
              </c:strCache>
            </c:strRef>
          </c:cat>
          <c:val>
            <c:numRef>
              <c:f>Sheet1!$C$2:$C$3</c:f>
              <c:numCache>
                <c:formatCode>General</c:formatCode>
                <c:ptCount val="2"/>
                <c:pt idx="0">
                  <c:v>0.8076923076923077</c:v>
                </c:pt>
                <c:pt idx="1">
                  <c:v>0.1923076923076923</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0.9210526315789472</c:v>
                </c:pt>
                <c:pt idx="1">
                  <c:v>0.0657894736842105</c:v>
                </c:pt>
                <c:pt idx="2">
                  <c:v>0.0131578947368421</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3C01-5B40-B644-5B0599D6C7D7}"/>
              </c:ext>
            </c:extLst>
          </c:dPt>
          <c:dPt>
            <c:idx val="6"/>
            <c:invertIfNegative val="0"/>
            <c:bubble3D val="0"/>
            <c:spPr>
              <a:solidFill>
                <a:srgbClr val="0071A1"/>
              </a:solidFill>
              <a:ln>
                <a:noFill/>
              </a:ln>
              <a:effectLst/>
            </c:spPr>
            <c:extLst>
              <c:ext xmlns:c16="http://schemas.microsoft.com/office/drawing/2014/chart" uri="{C3380CC4-5D6E-409C-BE32-E72D297353CC}">
                <c16:uniqueId val="{00000003-3C01-5B40-B644-5B0599D6C7D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0.9473684210526316</c:v>
                </c:pt>
                <c:pt idx="1">
                  <c:v>0.0526315789473684</c:v>
                </c:pt>
                <c:pt idx="2">
                  <c:v>0.0</c:v>
                </c:pt>
              </c:numCache>
            </c:numRef>
          </c:val>
          <c:extLst>
            <c:ext xmlns:c16="http://schemas.microsoft.com/office/drawing/2014/chart" uri="{C3380CC4-5D6E-409C-BE32-E72D297353CC}">
              <c16:uniqueId val="{00000004-3C01-5B40-B644-5B0599D6C7D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0.9574468085106383</c:v>
                </c:pt>
                <c:pt idx="1">
                  <c:v>0.0425531914893617</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0.96</c:v>
                </c:pt>
                <c:pt idx="1">
                  <c:v>0.04</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0.9361702127659576</c:v>
                </c:pt>
                <c:pt idx="1">
                  <c:v>0.0425531914893617</c:v>
                </c:pt>
                <c:pt idx="2">
                  <c:v>0.0212765957446808</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0.96</c:v>
                </c:pt>
                <c:pt idx="1">
                  <c:v>0.04</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B413-E24D-9A50-C2FD1C31DA59}"/>
              </c:ext>
            </c:extLst>
          </c:dPt>
          <c:dPt>
            <c:idx val="6"/>
            <c:invertIfNegative val="0"/>
            <c:bubble3D val="0"/>
            <c:spPr>
              <a:solidFill>
                <a:srgbClr val="0071A1"/>
              </a:solidFill>
              <a:ln>
                <a:noFill/>
              </a:ln>
              <a:effectLst/>
            </c:spPr>
            <c:extLst>
              <c:ext xmlns:c16="http://schemas.microsoft.com/office/drawing/2014/chart" uri="{C3380CC4-5D6E-409C-BE32-E72D297353CC}">
                <c16:uniqueId val="{00000003-B413-E24D-9A50-C2FD1C31DA59}"/>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0.922077922077922</c:v>
                </c:pt>
                <c:pt idx="1">
                  <c:v>0.0649350649350649</c:v>
                </c:pt>
                <c:pt idx="2">
                  <c:v>0.0129870129870129</c:v>
                </c:pt>
              </c:numCache>
            </c:numRef>
          </c:val>
          <c:extLst>
            <c:ext xmlns:c16="http://schemas.microsoft.com/office/drawing/2014/chart" uri="{C3380CC4-5D6E-409C-BE32-E72D297353CC}">
              <c16:uniqueId val="{00000004-B413-E24D-9A50-C2FD1C31DA59}"/>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0.9148936170212766</c:v>
                </c:pt>
                <c:pt idx="1">
                  <c:v>0.0638297872340425</c:v>
                </c:pt>
                <c:pt idx="2">
                  <c:v>0.0212765957446808</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1.0</c:v>
                </c:pt>
                <c:pt idx="1">
                  <c:v>0.0</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54A3-4F4D-8F2A-CA8D1DB5BA6F}"/>
              </c:ext>
            </c:extLst>
          </c:dPt>
          <c:dPt>
            <c:idx val="6"/>
            <c:invertIfNegative val="0"/>
            <c:bubble3D val="0"/>
            <c:spPr>
              <a:solidFill>
                <a:srgbClr val="0071A1"/>
              </a:solidFill>
              <a:ln>
                <a:noFill/>
              </a:ln>
              <a:effectLst/>
            </c:spPr>
            <c:extLst>
              <c:ext xmlns:c16="http://schemas.microsoft.com/office/drawing/2014/chart" uri="{C3380CC4-5D6E-409C-BE32-E72D297353CC}">
                <c16:uniqueId val="{00000003-54A3-4F4D-8F2A-CA8D1DB5BA6F}"/>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0.922077922077922</c:v>
                </c:pt>
                <c:pt idx="1">
                  <c:v>0.0779220779220779</c:v>
                </c:pt>
                <c:pt idx="2">
                  <c:v>0.0</c:v>
                </c:pt>
              </c:numCache>
            </c:numRef>
          </c:val>
          <c:extLst>
            <c:ext xmlns:c16="http://schemas.microsoft.com/office/drawing/2014/chart" uri="{C3380CC4-5D6E-409C-BE32-E72D297353CC}">
              <c16:uniqueId val="{00000004-54A3-4F4D-8F2A-CA8D1DB5BA6F}"/>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0.9361702127659576</c:v>
                </c:pt>
                <c:pt idx="1">
                  <c:v>0.0638297872340425</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0.9615384615384616</c:v>
                </c:pt>
                <c:pt idx="1">
                  <c:v>0.0384615384615384</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99F5C-CBF5-DF46-A547-7E4FFE295152}" type="datetimeFigureOut">
              <a:rPr lang="sv-SE"/>
              <a:t>2023-11-14</a:t>
            </a:fld>
            <a:endParaRPr lang="sv-SE"/>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02B6-01B5-D644-AEF6-2AC400292CD8}" type="slidenum">
              <a:rPr/>
              <a:t>‹#›</a:t>
            </a:fld>
            <a:endParaRPr lang="sv-SE"/>
          </a:p>
        </p:txBody>
      </p:sp>
    </p:spTree>
    <p:extLst>
      <p:ext uri="{BB962C8B-B14F-4D97-AF65-F5344CB8AC3E}">
        <p14:creationId xmlns:p14="http://schemas.microsoft.com/office/powerpoint/2010/main" val="101404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6</a:t>
            </a:fld>
            <a:endParaRPr lang="sv-SE"/>
          </a:p>
        </p:txBody>
      </p:sp>
    </p:spTree>
    <p:extLst>
      <p:ext uri="{BB962C8B-B14F-4D97-AF65-F5344CB8AC3E}">
        <p14:creationId xmlns:p14="http://schemas.microsoft.com/office/powerpoint/2010/main" val="683253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7</a:t>
            </a:fld>
            <a:endParaRPr lang="sv-SE"/>
          </a:p>
        </p:txBody>
      </p:sp>
    </p:spTree>
    <p:extLst>
      <p:ext uri="{BB962C8B-B14F-4D97-AF65-F5344CB8AC3E}">
        <p14:creationId xmlns:p14="http://schemas.microsoft.com/office/powerpoint/2010/main" val="1252726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E478E9F-EA97-584B-A2E9-A3C9F49DCB73}"/>
              </a:ext>
            </a:extLst>
          </p:cNvPr>
          <p:cNvSpPr>
            <a:spLocks noGrp="1"/>
          </p:cNvSpPr>
          <p:nvPr>
            <p:ph type="title"/>
          </p:nvPr>
        </p:nvSpPr>
        <p:spPr/>
        <p:txBody>
          <a:bodyPr/>
          <a:lstStyle/>
          <a:p>
            <a:r>
              <a:rPr lang="en-US" dirty="0"/>
              <a:t>Click to edit Master title style</a:t>
            </a:r>
            <a:endParaRPr lang="sv-SE" dirty="0"/>
          </a:p>
        </p:txBody>
      </p:sp>
      <p:sp>
        <p:nvSpPr>
          <p:cNvPr id="15" name="Slide Number Placeholder 14">
            <a:extLst>
              <a:ext uri="{FF2B5EF4-FFF2-40B4-BE49-F238E27FC236}">
                <a16:creationId xmlns:a16="http://schemas.microsoft.com/office/drawing/2014/main" id="{D44DBCCD-EA1F-1546-9FCF-0E871F458856}"/>
              </a:ext>
            </a:extLst>
          </p:cNvPr>
          <p:cNvSpPr>
            <a:spLocks noGrp="1"/>
          </p:cNvSpPr>
          <p:nvPr>
            <p:ph type="sldNum" sz="quarter" idx="11"/>
          </p:nvPr>
        </p:nvSpPr>
        <p:spPr>
          <a:xfrm>
            <a:off x="2792760" y="6356352"/>
            <a:ext cx="2228850" cy="365125"/>
          </a:xfrm>
        </p:spPr>
        <p:txBody>
          <a:bodyPr/>
          <a:lstStyle/>
          <a:p>
            <a:fld id="{35DC3D6C-A556-0D48-B15A-DD8A2D5F88F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623" y="735981"/>
            <a:ext cx="8543925" cy="2633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D6C-A556-0D48-B15A-DD8A2D5F88FC}" type="slidenum">
              <a:rPr/>
              <a:t>‹#›</a:t>
            </a:fld>
            <a:endParaRPr lang="sv-SE"/>
          </a:p>
        </p:txBody>
      </p:sp>
    </p:spTree>
    <p:extLst>
      <p:ext uri="{BB962C8B-B14F-4D97-AF65-F5344CB8AC3E}">
        <p14:creationId xmlns:p14="http://schemas.microsoft.com/office/powerpoint/2010/main" val="946732147"/>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dt="0"/>
  <p:txStyles>
    <p:titleStyle>
      <a:lvl1pPr algn="l" defTabSz="914400" rtl="0" eaLnBrk="1" latinLnBrk="0" hangingPunct="1">
        <a:lnSpc>
          <a:spcPct val="90000"/>
        </a:lnSpc>
        <a:spcBef>
          <a:spcPct val="0"/>
        </a:spcBef>
        <a:buNone/>
        <a:defRPr sz="20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skr.se/skr/tjanster/oppnajamforelser/socialtjanstbrukarundersokningar/brukarundersokningfunktionshinder.11638.html" TargetMode="External"/><Relationship Id="rId4" Type="http://schemas.openxmlformats.org/officeDocument/2006/relationships/hyperlink" Target="http://www.enkatfabriken.se/sk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824156" y="2492896"/>
            <a:ext cx="8248508" cy="5914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Boendestöd SoL</a:t>
            </a:r>
            <a:endParaRPr lang="sv-SE" sz="2400" b="1" kern="0" dirty="0">
              <a:solidFill>
                <a:srgbClr val="231F20"/>
              </a:solidFill>
              <a:latin typeface="Arial Black" charset="0"/>
              <a:ea typeface="Arial Black" charset="0"/>
              <a:cs typeface="Arial Black" charset="0"/>
            </a:endParaRPr>
          </a:p>
        </p:txBody>
      </p:sp>
      <p:sp>
        <p:nvSpPr>
          <p:cNvPr id="16" name="Underrubrik 2">
            <a:extLst>
              <a:ext uri="{FF2B5EF4-FFF2-40B4-BE49-F238E27FC236}">
                <a16:creationId xmlns:a16="http://schemas.microsoft.com/office/drawing/2014/main" id="{378DBFEB-4C66-B04B-A4CE-5988880B2B2C}"/>
              </a:ext>
            </a:extLst>
          </p:cNvPr>
          <p:cNvSpPr txBox="1">
            <a:spLocks/>
          </p:cNvSpPr>
          <p:nvPr/>
        </p:nvSpPr>
        <p:spPr bwMode="auto">
          <a:xfrm>
            <a:off x="837646" y="3342312"/>
            <a:ext cx="7571738" cy="145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noProof="1">
                <a:solidFill>
                  <a:srgbClr val="231F20"/>
                </a:solidFill>
                <a:latin typeface="Arial Black" charset="0"/>
                <a:ea typeface="Arial Black" charset="0"/>
                <a:cs typeface="Arial Black" charset="0"/>
              </a:rPr>
              <a:t>Sundbyberg</a:t>
            </a:r>
            <a:endParaRPr lang="sv-SE" sz="2000" b="1" kern="0" dirty="0">
              <a:solidFill>
                <a:srgbClr val="231F20"/>
              </a:solidFill>
              <a:latin typeface="Arial Black" charset="0"/>
              <a:ea typeface="Arial Black" charset="0"/>
              <a:cs typeface="Arial Black" charset="0"/>
            </a:endParaRPr>
          </a:p>
        </p:txBody>
      </p:sp>
      <p:pic>
        <p:nvPicPr>
          <p:cNvPr id="18" name="Picture 2" descr="Foton, ladda ner - SKR">
            <a:extLst>
              <a:ext uri="{FF2B5EF4-FFF2-40B4-BE49-F238E27FC236}">
                <a16:creationId xmlns:a16="http://schemas.microsoft.com/office/drawing/2014/main" id="{E8A39B2E-9480-8C45-A96E-E0598F0377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504" y="372531"/>
            <a:ext cx="1333741" cy="55016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a:extLst>
              <a:ext uri="{FF2B5EF4-FFF2-40B4-BE49-F238E27FC236}">
                <a16:creationId xmlns:a16="http://schemas.microsoft.com/office/drawing/2014/main" id="{103FEA5F-FD89-3B48-8C0B-BB314FEAD4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6150" y="233225"/>
            <a:ext cx="778618" cy="693568"/>
          </a:xfrm>
          <a:prstGeom prst="rect">
            <a:avLst/>
          </a:prstGeom>
        </p:spPr>
      </p:pic>
      <p:pic>
        <p:nvPicPr>
          <p:cNvPr id="19" name="Picture 18" descr="183.png"/>
          <p:cNvPicPr>
            <a:picLocks noChangeAspect="1"/>
          </p:cNvPicPr>
          <p:nvPr/>
        </p:nvPicPr>
        <p:blipFill>
          <a:blip r:embed="rId4"/>
          <a:stretch>
            <a:fillRect/>
          </a:stretch>
        </p:blipFill>
        <p:spPr>
          <a:xfrm>
            <a:off x="824400" y="4806000"/>
            <a:ext cx="2052000" cy="2052000"/>
          </a:xfrm>
          <a:prstGeom prst="rect">
            <a:avLst/>
          </a:prstGeom>
        </p:spPr>
      </p:pic>
    </p:spTree>
    <p:extLst>
      <p:ext uri="{BB962C8B-B14F-4D97-AF65-F5344CB8AC3E}">
        <p14:creationId xmlns:p14="http://schemas.microsoft.com/office/powerpoint/2010/main" val="1020854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3224808" y="3245135"/>
            <a:ext cx="8248508" cy="367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Resultat</a:t>
            </a:r>
            <a:endParaRPr lang="sv-SE" sz="2400" b="1" kern="0" dirty="0">
              <a:solidFill>
                <a:srgbClr val="231F20"/>
              </a:solidFill>
              <a:latin typeface="Arial Black" charset="0"/>
              <a:ea typeface="Arial Black" charset="0"/>
              <a:cs typeface="Arial Black" charset="0"/>
            </a:endParaRPr>
          </a:p>
        </p:txBody>
      </p:sp>
      <p:sp>
        <p:nvSpPr>
          <p:cNvPr id="3" name="Rektangel 2">
            <a:extLst>
              <a:ext uri="{FF2B5EF4-FFF2-40B4-BE49-F238E27FC236}">
                <a16:creationId xmlns:a16="http://schemas.microsoft.com/office/drawing/2014/main" id="{B14EF3C3-B03D-5239-EEB0-A5A325EFB70E}"/>
              </a:ext>
            </a:extLst>
          </p:cNvPr>
          <p:cNvSpPr/>
          <p:nvPr/>
        </p:nvSpPr>
        <p:spPr>
          <a:xfrm>
            <a:off x="0" y="372"/>
            <a:ext cx="2792760" cy="6858000"/>
          </a:xfrm>
          <a:prstGeom prst="rect">
            <a:avLst/>
          </a:prstGeom>
          <a:solidFill>
            <a:srgbClr val="0071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66908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09089688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kvinna eller man?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
        <p:nvSpPr>
          <p:cNvPr id="6" name="textruta 5">
            <a:extLst>
              <a:ext uri="{FF2B5EF4-FFF2-40B4-BE49-F238E27FC236}">
                <a16:creationId xmlns:a16="http://schemas.microsoft.com/office/drawing/2014/main" id="{F97733DB-7487-C648-B66A-7A6BEB1D07FC}"/>
              </a:ext>
            </a:extLst>
          </p:cNvPr>
          <p:cNvSpPr txBox="1"/>
          <p:nvPr/>
        </p:nvSpPr>
        <p:spPr>
          <a:xfrm>
            <a:off x="416496" y="6437948"/>
            <a:ext cx="947695"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Könsresultat visas exklusive de som svarat "Annat".</a:t>
            </a:r>
            <a:endParaRPr sz="900" i="1">
              <a:latin typeface="Arial" panose="020B0604020202020204" pitchFamily="34" charset="0"/>
              <a:cs typeface="Arial" panose="020B0604020202020204" pitchFamily="34" charset="0"/>
            </a:endParaRPr>
          </a:p>
        </p:txBody>
      </p:sp>
      <p:sp>
        <p:nvSpPr>
          <p:cNvPr id="2" name="textruta 1">
            <a:extLst>
              <a:ext uri="{FF2B5EF4-FFF2-40B4-BE49-F238E27FC236}">
                <a16:creationId xmlns:a16="http://schemas.microsoft.com/office/drawing/2014/main" id="{3FE60237-B18B-F4CD-B633-CFAB13BB7620}"/>
              </a:ext>
            </a:extLst>
          </p:cNvPr>
          <p:cNvSpPr txBox="1"/>
          <p:nvPr/>
        </p:nvSpPr>
        <p:spPr>
          <a:xfrm>
            <a:off x="424721" y="6308082"/>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a:t>
            </a:r>
          </a:p>
        </p:txBody>
      </p:sp>
    </p:spTree>
    <p:extLst>
      <p:ext uri="{BB962C8B-B14F-4D97-AF65-F5344CB8AC3E}">
        <p14:creationId xmlns:p14="http://schemas.microsoft.com/office/powerpoint/2010/main" val="3278737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kvinna eller man?</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
        <p:nvSpPr>
          <p:cNvPr id="8" name="textruta 7">
            <a:extLst>
              <a:ext uri="{FF2B5EF4-FFF2-40B4-BE49-F238E27FC236}">
                <a16:creationId xmlns:a16="http://schemas.microsoft.com/office/drawing/2014/main" id="{6EB6AD40-F7E4-1F4F-8857-E8B666C315B8}"/>
              </a:ext>
            </a:extLst>
          </p:cNvPr>
          <p:cNvSpPr txBox="1"/>
          <p:nvPr/>
        </p:nvSpPr>
        <p:spPr>
          <a:xfrm>
            <a:off x="416496" y="6437948"/>
            <a:ext cx="947695"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Könsresultat visas exklusive de som svarat "Annat".</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6478932F-E740-436C-02CB-28C518A7F037}"/>
              </a:ext>
            </a:extLst>
          </p:cNvPr>
          <p:cNvGraphicFramePr>
            <a:graphicFrameLocks noGrp="1"/>
          </p:cNvGraphicFramePr>
          <p:nvPr>
            <p:extLst>
              <p:ext uri="{D42A27DB-BD31-4B8C-83A1-F6EECF244321}">
                <p14:modId xmlns:p14="http://schemas.microsoft.com/office/powerpoint/2010/main" val="691369663"/>
              </p:ext>
            </p:extLst>
          </p:nvPr>
        </p:nvGraphicFramePr>
        <p:xfrm>
          <a:off x="376541" y="2590291"/>
          <a:ext cx="9108001" cy="3016840"/>
        </p:xfrm>
        <a:graphic>
          <a:graphicData uri="http://schemas.openxmlformats.org/drawingml/2006/table">
            <a:tbl>
              <a:tblPr firstRow="1" bandRow="1">
                <a:tableStyleId>{5C22544A-7EE6-4342-B048-85BDC9FD1C3A}</a:tableStyleId>
              </a:tblPr>
              <a:tblGrid>
                <a:gridCol w="2338009">
                  <a:extLst>
                    <a:ext uri="{9D8B030D-6E8A-4147-A177-3AD203B41FA5}">
                      <a16:colId xmlns:a16="http://schemas.microsoft.com/office/drawing/2014/main" val="60862922"/>
                    </a:ext>
                  </a:extLst>
                </a:gridCol>
                <a:gridCol w="846249">
                  <a:extLst>
                    <a:ext uri="{9D8B030D-6E8A-4147-A177-3AD203B41FA5}">
                      <a16:colId xmlns:a16="http://schemas.microsoft.com/office/drawing/2014/main" val="1316805277"/>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gridCol w="846249">
                  <a:extLst>
                    <a:ext uri="{9D8B030D-6E8A-4147-A177-3AD203B41FA5}">
                      <a16:colId xmlns:a16="http://schemas.microsoft.com/office/drawing/2014/main" val="3525936969"/>
                    </a:ext>
                  </a:extLst>
                </a:gridCol>
                <a:gridCol w="846249">
                  <a:extLst>
                    <a:ext uri="{9D8B030D-6E8A-4147-A177-3AD203B41FA5}">
                      <a16:colId xmlns:a16="http://schemas.microsoft.com/office/drawing/2014/main" val="3779878620"/>
                    </a:ext>
                  </a:extLst>
                </a:gridCol>
                <a:gridCol w="846249">
                  <a:extLst>
                    <a:ext uri="{9D8B030D-6E8A-4147-A177-3AD203B41FA5}">
                      <a16:colId xmlns:a16="http://schemas.microsoft.com/office/drawing/2014/main" val="1832173635"/>
                    </a:ext>
                  </a:extLst>
                </a:gridCol>
                <a:gridCol w="846249">
                  <a:extLst>
                    <a:ext uri="{9D8B030D-6E8A-4147-A177-3AD203B41FA5}">
                      <a16:colId xmlns:a16="http://schemas.microsoft.com/office/drawing/2014/main" val="3006094766"/>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a:t>
                      </a:r>
                      <a:r>
                        <a:rPr lang="sv-SE" sz="1200" dirty="0" err="1">
                          <a:solidFill>
                            <a:schemeClr val="tx1"/>
                          </a:solidFill>
                          <a:latin typeface="Arial" panose="020B0604020202020204" pitchFamily="34" charset="0"/>
                          <a:cs typeface="Arial" panose="020B0604020202020204" pitchFamily="34" charset="0"/>
                        </a:rPr>
                        <a:t>mun_name</a:t>
                      </a:r>
                      <a:r>
                        <a:rPr lang="sv-SE" sz="12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7520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6625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6020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5305</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Kvinna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52 %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Man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Tree>
    <p:extLst>
      <p:ext uri="{BB962C8B-B14F-4D97-AF65-F5344CB8AC3E}">
        <p14:creationId xmlns:p14="http://schemas.microsoft.com/office/powerpoint/2010/main" val="3689388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16</a:t>
            </a:fld>
            <a:endParaRPr lang="sv-SE" dirty="0"/>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225352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Låter dina boendestödjare dig bestämma om saker som är viktiga för dig? Resultat för 2023</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76</a:t>
            </a:r>
          </a:p>
        </p:txBody>
      </p:sp>
      <p:sp>
        <p:nvSpPr>
          <p:cNvPr id="2" name="textruta 1">
            <a:extLst>
              <a:ext uri="{FF2B5EF4-FFF2-40B4-BE49-F238E27FC236}">
                <a16:creationId xmlns:a16="http://schemas.microsoft.com/office/drawing/2014/main" id="{2EC2AC7E-A325-E40C-B220-7B3603462C81}"/>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3553844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336074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Låter dina boendestödjare dig bestämma om saker som är viktiga för dig? Resultat för 2023</a:t>
            </a:r>
          </a:p>
        </p:txBody>
      </p:sp>
      <p:sp>
        <p:nvSpPr>
          <p:cNvPr id="2" name="textruta 1">
            <a:extLst>
              <a:ext uri="{FF2B5EF4-FFF2-40B4-BE49-F238E27FC236}">
                <a16:creationId xmlns:a16="http://schemas.microsoft.com/office/drawing/2014/main" id="{53DF6AF0-BD25-D5E4-9DCE-BE11B47EC8BD}"/>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2350451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Låter dina boendestödjare dig bestämma om saker som är viktiga för dig?</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C5969678-6447-E859-53BA-6F5891BAFFFF}"/>
              </a:ext>
            </a:extLst>
          </p:cNvPr>
          <p:cNvGraphicFramePr>
            <a:graphicFrameLocks noGrp="1"/>
          </p:cNvGraphicFramePr>
          <p:nvPr>
            <p:extLst>
              <p:ext uri="{D42A27DB-BD31-4B8C-83A1-F6EECF244321}">
                <p14:modId xmlns:p14="http://schemas.microsoft.com/office/powerpoint/2010/main" val="2934524125"/>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70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a:solidFill>
                            <a:schemeClr val="tx1"/>
                          </a:solidFill>
                          <a:latin typeface="Arial" panose="020B0604020202020204" pitchFamily="34" charset="0"/>
                          <a:cs typeface="Arial" panose="020B0604020202020204" pitchFamily="34" charset="0"/>
                        </a:rPr>
                        <a:t>53</a:t>
                      </a:r>
                      <a:endParaRPr sz="1200" i="1">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7851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6911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6261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5514</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84 %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87 %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87 %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87 %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4" name="textruta 3">
            <a:extLst>
              <a:ext uri="{FF2B5EF4-FFF2-40B4-BE49-F238E27FC236}">
                <a16:creationId xmlns:a16="http://schemas.microsoft.com/office/drawing/2014/main" id="{38C19E0F-24B6-EBC7-E3C4-9965E0D8C386}"/>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3260578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av dina boendestödjare? Resultat för 2023</a:t>
            </a:r>
          </a:p>
        </p:txBody>
      </p:sp>
      <p:graphicFrame>
        <p:nvGraphicFramePr>
          <p:cNvPr id="2" name="Diagram 1">
            <a:extLst>
              <a:ext uri="{FF2B5EF4-FFF2-40B4-BE49-F238E27FC236}">
                <a16:creationId xmlns:a16="http://schemas.microsoft.com/office/drawing/2014/main" id="{440AC06A-A5AE-A1DD-8A84-1E16E9449EC6}"/>
              </a:ext>
            </a:extLst>
          </p:cNvPr>
          <p:cNvGraphicFramePr/>
          <p:nvPr>
            <p:extLst>
              <p:ext uri="{D42A27DB-BD31-4B8C-83A1-F6EECF244321}">
                <p14:modId xmlns:p14="http://schemas.microsoft.com/office/powerpoint/2010/main" val="36363416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192368" y="6463645"/>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77</a:t>
            </a:r>
          </a:p>
        </p:txBody>
      </p:sp>
      <p:sp>
        <p:nvSpPr>
          <p:cNvPr id="5" name="textruta 4">
            <a:extLst>
              <a:ext uri="{FF2B5EF4-FFF2-40B4-BE49-F238E27FC236}">
                <a16:creationId xmlns:a16="http://schemas.microsoft.com/office/drawing/2014/main" id="{CCE21D53-A5BA-373F-3381-EAD098ABABD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2362009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21</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654003302"/>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av dina boendestödjare? Resultat för 2023</a:t>
            </a:r>
          </a:p>
        </p:txBody>
      </p:sp>
      <p:sp>
        <p:nvSpPr>
          <p:cNvPr id="2" name="textruta 1">
            <a:extLst>
              <a:ext uri="{FF2B5EF4-FFF2-40B4-BE49-F238E27FC236}">
                <a16:creationId xmlns:a16="http://schemas.microsoft.com/office/drawing/2014/main" id="{BA3F3679-7082-E0CD-DB6E-9D59FDCACB4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3957577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av dina boendestödjare?</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64373C93-549F-3571-CFD8-00EA21D6F470}"/>
              </a:ext>
            </a:extLst>
          </p:cNvPr>
          <p:cNvGraphicFramePr>
            <a:graphicFrameLocks noGrp="1"/>
          </p:cNvGraphicFramePr>
          <p:nvPr>
            <p:extLst>
              <p:ext uri="{D42A27DB-BD31-4B8C-83A1-F6EECF244321}">
                <p14:modId xmlns:p14="http://schemas.microsoft.com/office/powerpoint/2010/main" val="919624888"/>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54</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7846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6905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6256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5512</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4883BDCB-5C12-983E-0445-57C67DB5EF95}"/>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2398105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28</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dina boendestödjare om dig? Resultat för 2023</a:t>
            </a:r>
          </a:p>
        </p:txBody>
      </p:sp>
      <p:graphicFrame>
        <p:nvGraphicFramePr>
          <p:cNvPr id="2" name="Diagram 1">
            <a:extLst>
              <a:ext uri="{FF2B5EF4-FFF2-40B4-BE49-F238E27FC236}">
                <a16:creationId xmlns:a16="http://schemas.microsoft.com/office/drawing/2014/main" id="{2773C5FF-EF50-A683-D75A-D7806560296B}"/>
              </a:ext>
            </a:extLst>
          </p:cNvPr>
          <p:cNvGraphicFramePr/>
          <p:nvPr>
            <p:extLst>
              <p:ext uri="{D42A27DB-BD31-4B8C-83A1-F6EECF244321}">
                <p14:modId xmlns:p14="http://schemas.microsoft.com/office/powerpoint/2010/main" val="312202105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77</a:t>
            </a:r>
          </a:p>
        </p:txBody>
      </p:sp>
      <p:sp>
        <p:nvSpPr>
          <p:cNvPr id="5" name="textruta 4">
            <a:extLst>
              <a:ext uri="{FF2B5EF4-FFF2-40B4-BE49-F238E27FC236}">
                <a16:creationId xmlns:a16="http://schemas.microsoft.com/office/drawing/2014/main" id="{FDA62A02-F1A3-DC15-30C5-BEA39DAEC86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3555416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29</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87012251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dina boendestödjare om dig? Resultat för 2023</a:t>
            </a:r>
          </a:p>
        </p:txBody>
      </p:sp>
      <p:sp>
        <p:nvSpPr>
          <p:cNvPr id="2" name="textruta 1">
            <a:extLst>
              <a:ext uri="{FF2B5EF4-FFF2-40B4-BE49-F238E27FC236}">
                <a16:creationId xmlns:a16="http://schemas.microsoft.com/office/drawing/2014/main" id="{3FDE9080-4321-36AD-B8D7-9C07CF98F514}"/>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28431712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dina boendestödjare om dig?</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F3B88827-7DDF-77FE-88BD-4697C27AD07B}"/>
              </a:ext>
            </a:extLst>
          </p:cNvPr>
          <p:cNvGraphicFramePr>
            <a:graphicFrameLocks noGrp="1"/>
          </p:cNvGraphicFramePr>
          <p:nvPr>
            <p:extLst>
              <p:ext uri="{D42A27DB-BD31-4B8C-83A1-F6EECF244321}">
                <p14:modId xmlns:p14="http://schemas.microsoft.com/office/powerpoint/2010/main" val="3034513480"/>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53</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7804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6856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6221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5461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AE16269F-0ABE-0E95-540D-D7FADA0F6B5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1052097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dina boendestödjare med dig så att du förstår vad de menar? Resultat för 2023</a:t>
            </a:r>
          </a:p>
        </p:txBody>
      </p:sp>
      <p:graphicFrame>
        <p:nvGraphicFramePr>
          <p:cNvPr id="2" name="Diagram 1">
            <a:extLst>
              <a:ext uri="{FF2B5EF4-FFF2-40B4-BE49-F238E27FC236}">
                <a16:creationId xmlns:a16="http://schemas.microsoft.com/office/drawing/2014/main" id="{1B5247F5-4B65-2B24-9F82-BB47DF2302E5}"/>
              </a:ext>
            </a:extLst>
          </p:cNvPr>
          <p:cNvGraphicFramePr/>
          <p:nvPr>
            <p:extLst>
              <p:ext uri="{D42A27DB-BD31-4B8C-83A1-F6EECF244321}">
                <p14:modId xmlns:p14="http://schemas.microsoft.com/office/powerpoint/2010/main" val="159394788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76</a:t>
            </a:r>
          </a:p>
        </p:txBody>
      </p:sp>
      <p:sp>
        <p:nvSpPr>
          <p:cNvPr id="5" name="textruta 4">
            <a:extLst>
              <a:ext uri="{FF2B5EF4-FFF2-40B4-BE49-F238E27FC236}">
                <a16:creationId xmlns:a16="http://schemas.microsoft.com/office/drawing/2014/main" id="{A5732858-B19D-CEBB-AA8F-B2D5172F748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39997643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61516283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dina boendestödjare med dig så att du förstår vad de menar? Resultat för 2023</a:t>
            </a:r>
          </a:p>
        </p:txBody>
      </p:sp>
      <p:sp>
        <p:nvSpPr>
          <p:cNvPr id="2" name="textruta 1">
            <a:extLst>
              <a:ext uri="{FF2B5EF4-FFF2-40B4-BE49-F238E27FC236}">
                <a16:creationId xmlns:a16="http://schemas.microsoft.com/office/drawing/2014/main" id="{AD15E93A-F3D1-4D56-EDC2-C111D34327E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13181105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dina boendestödjare med dig så att du förstår vad de menar?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59338F4A-D63B-351D-8F02-8A66D135FC08}"/>
              </a:ext>
            </a:extLst>
          </p:cNvPr>
          <p:cNvGraphicFramePr>
            <a:graphicFrameLocks noGrp="1"/>
          </p:cNvGraphicFramePr>
          <p:nvPr>
            <p:extLst>
              <p:ext uri="{D42A27DB-BD31-4B8C-83A1-F6EECF244321}">
                <p14:modId xmlns:p14="http://schemas.microsoft.com/office/powerpoint/2010/main" val="729771850"/>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52</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7779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6849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6208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5476</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91919DAD-23A3-75B5-1DE8-D6AD6EF1544C}"/>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26118171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36</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dina boendestödjare vad du säger? Resultat för 2023</a:t>
            </a:r>
          </a:p>
        </p:txBody>
      </p:sp>
      <p:graphicFrame>
        <p:nvGraphicFramePr>
          <p:cNvPr id="2" name="Diagram 1">
            <a:extLst>
              <a:ext uri="{FF2B5EF4-FFF2-40B4-BE49-F238E27FC236}">
                <a16:creationId xmlns:a16="http://schemas.microsoft.com/office/drawing/2014/main" id="{99ECCB77-B1E5-0F27-1A94-D55EC9E5A258}"/>
              </a:ext>
            </a:extLst>
          </p:cNvPr>
          <p:cNvGraphicFramePr/>
          <p:nvPr>
            <p:extLst>
              <p:ext uri="{D42A27DB-BD31-4B8C-83A1-F6EECF244321}">
                <p14:modId xmlns:p14="http://schemas.microsoft.com/office/powerpoint/2010/main" val="17225642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75</a:t>
            </a:r>
          </a:p>
        </p:txBody>
      </p:sp>
      <p:sp>
        <p:nvSpPr>
          <p:cNvPr id="5" name="textruta 4">
            <a:extLst>
              <a:ext uri="{FF2B5EF4-FFF2-40B4-BE49-F238E27FC236}">
                <a16:creationId xmlns:a16="http://schemas.microsoft.com/office/drawing/2014/main" id="{9D2586B7-9290-E5C2-CADB-1827DA90AD1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31514940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54067810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dina boendestödjare vad du säger? Resultat för 2023</a:t>
            </a:r>
          </a:p>
        </p:txBody>
      </p:sp>
      <p:sp>
        <p:nvSpPr>
          <p:cNvPr id="2" name="textruta 1">
            <a:extLst>
              <a:ext uri="{FF2B5EF4-FFF2-40B4-BE49-F238E27FC236}">
                <a16:creationId xmlns:a16="http://schemas.microsoft.com/office/drawing/2014/main" id="{FEDC1CEC-6D24-B00A-5C26-B228B48B2DD3}"/>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3732109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dina boendestödjare vad du säger?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D0931AD6-A756-FA34-D073-0BA581BE462B}"/>
              </a:ext>
            </a:extLst>
          </p:cNvPr>
          <p:cNvGraphicFramePr>
            <a:graphicFrameLocks noGrp="1"/>
          </p:cNvGraphicFramePr>
          <p:nvPr>
            <p:extLst>
              <p:ext uri="{D42A27DB-BD31-4B8C-83A1-F6EECF244321}">
                <p14:modId xmlns:p14="http://schemas.microsoft.com/office/powerpoint/2010/main" val="160043682"/>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52</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7762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6832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6195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5452</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A4ACCB69-ADBC-7C81-3C2F-B338321D457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5929962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dina boendestödjare? Resultat för 2023</a:t>
            </a:r>
          </a:p>
        </p:txBody>
      </p:sp>
      <p:graphicFrame>
        <p:nvGraphicFramePr>
          <p:cNvPr id="2" name="Diagram 1">
            <a:extLst>
              <a:ext uri="{FF2B5EF4-FFF2-40B4-BE49-F238E27FC236}">
                <a16:creationId xmlns:a16="http://schemas.microsoft.com/office/drawing/2014/main" id="{EBDA057F-C778-5652-7033-296162198433}"/>
              </a:ext>
            </a:extLst>
          </p:cNvPr>
          <p:cNvGraphicFramePr/>
          <p:nvPr>
            <p:extLst>
              <p:ext uri="{D42A27DB-BD31-4B8C-83A1-F6EECF244321}">
                <p14:modId xmlns:p14="http://schemas.microsoft.com/office/powerpoint/2010/main" val="282177923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76</a:t>
            </a:r>
          </a:p>
        </p:txBody>
      </p:sp>
      <p:sp>
        <p:nvSpPr>
          <p:cNvPr id="5" name="textruta 4">
            <a:extLst>
              <a:ext uri="{FF2B5EF4-FFF2-40B4-BE49-F238E27FC236}">
                <a16:creationId xmlns:a16="http://schemas.microsoft.com/office/drawing/2014/main" id="{C76E2018-D424-2962-456D-053C3985DA1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10661432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41</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258707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dina boendestödjare? Resultat för 2023</a:t>
            </a:r>
          </a:p>
        </p:txBody>
      </p:sp>
      <p:sp>
        <p:nvSpPr>
          <p:cNvPr id="2" name="textruta 1">
            <a:extLst>
              <a:ext uri="{FF2B5EF4-FFF2-40B4-BE49-F238E27FC236}">
                <a16:creationId xmlns:a16="http://schemas.microsoft.com/office/drawing/2014/main" id="{376EEE43-53E0-8BDB-B8B9-A89785DD164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12266478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dina boendestödjare?</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8076B8DA-8AAD-B3D1-09F1-736D9FED979A}"/>
              </a:ext>
            </a:extLst>
          </p:cNvPr>
          <p:cNvGraphicFramePr>
            <a:graphicFrameLocks noGrp="1"/>
          </p:cNvGraphicFramePr>
          <p:nvPr>
            <p:extLst>
              <p:ext uri="{D42A27DB-BD31-4B8C-83A1-F6EECF244321}">
                <p14:modId xmlns:p14="http://schemas.microsoft.com/office/powerpoint/2010/main" val="1376098069"/>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53</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7785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6884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6209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5484</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1D4A8E0F-1BB9-3EE2-1F50-3F6C5B32D148}"/>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41550247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48</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med ditt boendestöd är dåligt? Resultat för 2023</a:t>
            </a:r>
          </a:p>
        </p:txBody>
      </p:sp>
      <p:graphicFrame>
        <p:nvGraphicFramePr>
          <p:cNvPr id="2" name="Diagram 1">
            <a:extLst>
              <a:ext uri="{FF2B5EF4-FFF2-40B4-BE49-F238E27FC236}">
                <a16:creationId xmlns:a16="http://schemas.microsoft.com/office/drawing/2014/main" id="{6E8E0A63-CAC4-B366-3E0D-52F048C99E13}"/>
              </a:ext>
            </a:extLst>
          </p:cNvPr>
          <p:cNvGraphicFramePr/>
          <p:nvPr>
            <p:extLst>
              <p:ext uri="{D42A27DB-BD31-4B8C-83A1-F6EECF244321}">
                <p14:modId xmlns:p14="http://schemas.microsoft.com/office/powerpoint/2010/main" val="242118106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77</a:t>
            </a:r>
          </a:p>
        </p:txBody>
      </p:sp>
      <p:sp>
        <p:nvSpPr>
          <p:cNvPr id="5" name="textruta 4">
            <a:extLst>
              <a:ext uri="{FF2B5EF4-FFF2-40B4-BE49-F238E27FC236}">
                <a16:creationId xmlns:a16="http://schemas.microsoft.com/office/drawing/2014/main" id="{86B507E3-A7F5-6492-2E25-AD4AB923BF3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11801786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49</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826798242"/>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med ditt boendestöd är dåligt? Resultat för 2023</a:t>
            </a:r>
          </a:p>
        </p:txBody>
      </p:sp>
      <p:sp>
        <p:nvSpPr>
          <p:cNvPr id="2" name="textruta 1">
            <a:extLst>
              <a:ext uri="{FF2B5EF4-FFF2-40B4-BE49-F238E27FC236}">
                <a16:creationId xmlns:a16="http://schemas.microsoft.com/office/drawing/2014/main" id="{AA53F2F8-3920-EEF8-7BA7-04A78734F96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21698041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med ditt boendestöd är dåligt?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E1489F2B-22EA-19CC-89F8-597AC6EBFFF0}"/>
              </a:ext>
            </a:extLst>
          </p:cNvPr>
          <p:cNvGraphicFramePr>
            <a:graphicFrameLocks noGrp="1"/>
          </p:cNvGraphicFramePr>
          <p:nvPr>
            <p:extLst>
              <p:ext uri="{D42A27DB-BD31-4B8C-83A1-F6EECF244321}">
                <p14:modId xmlns:p14="http://schemas.microsoft.com/office/powerpoint/2010/main" val="2694099642"/>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52</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7803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6879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6219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5494</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
        <p:nvSpPr>
          <p:cNvPr id="2" name="textruta 1">
            <a:extLst>
              <a:ext uri="{FF2B5EF4-FFF2-40B4-BE49-F238E27FC236}">
                <a16:creationId xmlns:a16="http://schemas.microsoft.com/office/drawing/2014/main" id="{5536D174-6982-0F9D-1622-0BE7620875D3}"/>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30717702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med dina boendestödjare? Resultat för 2023</a:t>
            </a:r>
          </a:p>
        </p:txBody>
      </p:sp>
      <p:graphicFrame>
        <p:nvGraphicFramePr>
          <p:cNvPr id="2" name="Diagram 1">
            <a:extLst>
              <a:ext uri="{FF2B5EF4-FFF2-40B4-BE49-F238E27FC236}">
                <a16:creationId xmlns:a16="http://schemas.microsoft.com/office/drawing/2014/main" id="{5C73FDC4-F8D9-F762-4EE4-7E24D9171FC8}"/>
              </a:ext>
            </a:extLst>
          </p:cNvPr>
          <p:cNvGraphicFramePr/>
          <p:nvPr>
            <p:extLst>
              <p:ext uri="{D42A27DB-BD31-4B8C-83A1-F6EECF244321}">
                <p14:modId xmlns:p14="http://schemas.microsoft.com/office/powerpoint/2010/main" val="129207985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76</a:t>
            </a:r>
          </a:p>
        </p:txBody>
      </p:sp>
      <p:sp>
        <p:nvSpPr>
          <p:cNvPr id="5" name="textruta 4">
            <a:extLst>
              <a:ext uri="{FF2B5EF4-FFF2-40B4-BE49-F238E27FC236}">
                <a16:creationId xmlns:a16="http://schemas.microsoft.com/office/drawing/2014/main" id="{1971633A-386E-7E14-BF09-BC58C27D9DD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10811233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96456238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med dina boendestödjare? Resultat för 2023</a:t>
            </a:r>
          </a:p>
        </p:txBody>
      </p:sp>
      <p:sp>
        <p:nvSpPr>
          <p:cNvPr id="2" name="textruta 1">
            <a:extLst>
              <a:ext uri="{FF2B5EF4-FFF2-40B4-BE49-F238E27FC236}">
                <a16:creationId xmlns:a16="http://schemas.microsoft.com/office/drawing/2014/main" id="{009BEB21-C422-F4AF-D62E-D66F50D155C4}"/>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28690296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med dina boendestödjare?</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34808003-5074-EBD0-03FA-2485E594B11D}"/>
              </a:ext>
            </a:extLst>
          </p:cNvPr>
          <p:cNvGraphicFramePr>
            <a:graphicFrameLocks noGrp="1"/>
          </p:cNvGraphicFramePr>
          <p:nvPr>
            <p:extLst>
              <p:ext uri="{D42A27DB-BD31-4B8C-83A1-F6EECF244321}">
                <p14:modId xmlns:p14="http://schemas.microsoft.com/office/powerpoint/2010/main" val="33483814"/>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53</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7839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6908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6234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5511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CB709F4E-5C0A-87CA-08DC-8BC00D462CD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2345300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6</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Bakgrund</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5"/>
            <a:ext cx="7983004" cy="24055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Sveriges Kommuner och Regioner (SKR) organiserar årligen nationella brukarundersökningar för flera olika målgrupper och verksamheter inom individ- och familjeomsorg, funktionshinderområdet samt till placerade barn och unga. Drygt 200 kommuner har deltagit i någon av de fem brukarundersökningarna 2023.</a:t>
            </a:r>
            <a:br>
              <a:rPr lang="sv-SE" sz="1100" dirty="0">
                <a:solidFill>
                  <a:srgbClr val="231F20"/>
                </a:solidFill>
              </a:rPr>
            </a:br>
            <a:br>
              <a:rPr lang="sv-SE" sz="1100" dirty="0">
                <a:solidFill>
                  <a:srgbClr val="231F20"/>
                </a:solidFill>
              </a:rPr>
            </a:br>
            <a:r>
              <a:rPr lang="sv-SE" sz="1100" dirty="0">
                <a:solidFill>
                  <a:srgbClr val="231F20"/>
                </a:solidFill>
              </a:rPr>
              <a:t>Undersökningen hanteras av analysföretaget Enkätfabriken. Beställare är kommuner och privata aktörer. Deltagande i brukarundersökningen är frivilligt. Kommuner samt privata aktörer bestämmer själva vilka undersökningar de deltar i samt när genomförandet ska ske under undersökningsperioden. Undersökningsperioden pågår mellan 1 september till och med 31 oktober 2023. Undersökningen är en totalundersökning vilket innebär att alla enskilda individer som har boendestöd, dvs hela målgruppen, ska erbjudas att delta.</a:t>
            </a:r>
          </a:p>
          <a:p>
            <a:endParaRPr lang="sv-SE" sz="1100" dirty="0">
              <a:solidFill>
                <a:srgbClr val="231F20"/>
              </a:solidFill>
            </a:endParaRPr>
          </a:p>
          <a:p>
            <a:r>
              <a:rPr lang="sv-SE" sz="1100" dirty="0">
                <a:solidFill>
                  <a:srgbClr val="231F20"/>
                </a:solidFill>
              </a:rPr>
              <a:t>Denna rapport gäller: Boendestöd SoL</a:t>
            </a:r>
          </a:p>
          <a:p>
            <a:endParaRPr lang="sv-SE" sz="1100" dirty="0">
              <a:solidFill>
                <a:srgbClr val="231F20"/>
              </a:solidFill>
            </a:endParaRPr>
          </a:p>
          <a:p>
            <a:r>
              <a:rPr lang="sv-SE" sz="1100" dirty="0">
                <a:solidFill>
                  <a:srgbClr val="231F20"/>
                </a:solidFill>
              </a:rPr>
              <a:t>Mer information om undersökningen finns på:</a:t>
            </a:r>
          </a:p>
          <a:p>
            <a:r>
              <a:rPr lang="sv-SE" sz="1100" u="sng" dirty="0">
                <a:solidFill>
                  <a:srgbClr val="9EA2FF"/>
                </a:solidFill>
                <a:latin typeface="Segoe UI" panose="020B0502040204020203" pitchFamily="34" charset="0"/>
                <a:hlinkClick r:id="rId3" tooltip="https://skr.se/skr/tjanster/oppnajamforelser/socialtjanstbrukarundersokningar/brukarundersokningfunktionshinder.11638.html"/>
              </a:rPr>
              <a:t>https://skr.se/skr/tjanster/oppnajamforelser/socialtjanstbrukarundersokningar/brukarundersokningfunktionshinder.11638.html</a:t>
            </a:r>
            <a:endParaRPr lang="sv-SE" sz="1100" u="sng" dirty="0">
              <a:solidFill>
                <a:srgbClr val="9EA2FF"/>
              </a:solidFill>
              <a:latin typeface="Segoe UI" panose="020B0502040204020203" pitchFamily="34" charset="0"/>
            </a:endParaRPr>
          </a:p>
          <a:p>
            <a:r>
              <a:rPr lang="sv-SE" sz="1100" dirty="0">
                <a:solidFill>
                  <a:srgbClr val="231F20"/>
                </a:solidFill>
                <a:hlinkClick r:id="rId4"/>
              </a:rPr>
              <a:t>www.enkatfabriken.se/skr</a:t>
            </a:r>
            <a:r>
              <a:rPr lang="sv-SE" sz="1100" dirty="0">
                <a:solidFill>
                  <a:srgbClr val="231F20"/>
                </a:solidFill>
              </a:rPr>
              <a:t> </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4" y="4005064"/>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Tillvägagångssätt</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2" y="4407841"/>
            <a:ext cx="7910995" cy="820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genomförs huvudsakligen genom en webbenkät med unika inloggningskoder för varje enskild individ. Det innebär att en enskild individ enbart kan svara på enkäten en gång, vilket är en förutsättning för att resultat och svarsfrekvens ska vara korrekt. De enskilda individerna kan delta via antingen en utskriven kodtalong eller en pappersenkät. Resultatet från pappersenkäter har matats in i webbenkätverktyget av antingen kommunernas eller Enkätfabrikens personal. </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2" y="5228062"/>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Svarsfrekvens</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1" y="5630841"/>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Antal enskilda individer som ingick i målgruppen för enkäten var 190. Totalt sett har 78 svar inkommit. Det innebär att svarsfrekvensen är 41 procent. Resultat visas inte för frågor med färre än fem svar. En låg svarsfrekvens eller ett litet antal deltagare i undersökningen innebär att resultaten ska tolkas med försiktighet. </a:t>
            </a:r>
          </a:p>
          <a:p>
            <a:endParaRPr lang="sv-SE" sz="1100" dirty="0">
              <a:solidFill>
                <a:srgbClr val="231F20"/>
              </a:solidFill>
            </a:endParaRPr>
          </a:p>
        </p:txBody>
      </p:sp>
      <p:sp>
        <p:nvSpPr>
          <p:cNvPr id="2" name="textruta 1">
            <a:extLst>
              <a:ext uri="{FF2B5EF4-FFF2-40B4-BE49-F238E27FC236}">
                <a16:creationId xmlns:a16="http://schemas.microsoft.com/office/drawing/2014/main" id="{5A5021D2-90CE-D3F0-2D37-ECC74DD99D9C}"/>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4185687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7</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Avrundningar</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0" y="1040896"/>
            <a:ext cx="7910995" cy="8145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Det viktigt att känna till att det förekommer avrundningar i redovisningen. Det kan göra att resultatet summerar till något mer eller mindre än 100 procent för en fråga, även om så inte är fallet. Om exempelvis 50,5 procent svarat ett alternativ, och 49,5 svarat ett annat, innebär avrundningarna att det kommer att redovisas som 51 respektive 50 procent. Detta är dock inget fel, utan en effekt av avrundningar. </a:t>
            </a:r>
          </a:p>
          <a:p>
            <a:pPr lvl="0">
              <a:defRPr/>
            </a:pPr>
            <a:endParaRPr lang="sv-SE" sz="1100" dirty="0">
              <a:solidFill>
                <a:srgbClr val="231F20"/>
              </a:solidFill>
            </a:endParaRPr>
          </a:p>
          <a:p>
            <a:pPr>
              <a:defRPr/>
            </a:pPr>
            <a:r>
              <a:rPr lang="sv-SE" sz="1100" dirty="0">
                <a:solidFill>
                  <a:srgbClr val="231F20"/>
                </a:solidFill>
              </a:rPr>
              <a:t>Det sammanslagna resultatet för samtliga kommuner som har deltagit undersökningen visas som ”nationellt” i tabellerna.</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0" y="24208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Redovisning av kön</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0" y="2841096"/>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Av anonymitetsskäl redovisas resultat uppdelat på kön enbart i rapporter på kommunnivå, och då endast om det finns minst fem svar från såväl kvinnor som män. Om könsuppdelade resultat saknas i en rapport, beror det på att det inte finns tillräckligt många svar i någon av grupperna.</a:t>
            </a:r>
          </a:p>
        </p:txBody>
      </p:sp>
      <p:sp>
        <p:nvSpPr>
          <p:cNvPr id="2" name="textruta 1">
            <a:extLst>
              <a:ext uri="{FF2B5EF4-FFF2-40B4-BE49-F238E27FC236}">
                <a16:creationId xmlns:a16="http://schemas.microsoft.com/office/drawing/2014/main" id="{55F9FF7C-776D-4227-A0C0-EB857CE1E199}"/>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Boendestöd SoL: Sundbyberg</a:t>
            </a:r>
          </a:p>
        </p:txBody>
      </p:sp>
    </p:spTree>
    <p:extLst>
      <p:ext uri="{BB962C8B-B14F-4D97-AF65-F5344CB8AC3E}">
        <p14:creationId xmlns:p14="http://schemas.microsoft.com/office/powerpoint/2010/main" val="11645392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28256</TotalTime>
  <Words>20803</Words>
  <Application>Microsoft Macintosh PowerPoint</Application>
  <PresentationFormat>A4 (210 x 297 mm)</PresentationFormat>
  <Paragraphs>3116</Paragraphs>
  <Slides>96</Slides>
  <Notes>10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96</vt:i4>
      </vt:variant>
    </vt:vector>
  </HeadingPairs>
  <TitlesOfParts>
    <vt:vector size="101" baseType="lpstr">
      <vt:lpstr>Arial</vt:lpstr>
      <vt:lpstr>Arial Black</vt:lpstr>
      <vt:lpstr>Calibri</vt:lpstr>
      <vt:lpstr>Segoe UI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från Enkätfabriken</dc:title>
  <dc:subject/>
  <dc:creator>Enkätfabriken</dc:creator>
  <cp:keywords/>
  <dc:description/>
  <cp:lastModifiedBy>Simon Tufvesson</cp:lastModifiedBy>
  <cp:revision>689</cp:revision>
  <cp:lastPrinted>2018-04-19T16:41:41Z</cp:lastPrinted>
  <dcterms:created xsi:type="dcterms:W3CDTF">2018-04-19T14:35:35Z</dcterms:created>
  <dcterms:modified xsi:type="dcterms:W3CDTF">2023-11-14T14:00:24Z</dcterms:modified>
  <cp:category/>
</cp:coreProperties>
</file>